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x="18288000" cy="10287000"/>
  <p:notesSz cx="6858000" cy="9144000"/>
  <p:embeddedFontLst>
    <p:embeddedFont>
      <p:font typeface="Cabin Bold" charset="1" panose="00000800000000000000"/>
      <p:regular r:id="rId28"/>
    </p:embeddedFont>
    <p:embeddedFont>
      <p:font typeface="Be Vietnam Ultra-Bold" charset="1" panose="00000900000000000000"/>
      <p:regular r:id="rId29"/>
    </p:embeddedFont>
    <p:embeddedFont>
      <p:font typeface="Be Vietnam" charset="1" panose="00000500000000000000"/>
      <p:regular r:id="rId30"/>
    </p:embeddedFont>
    <p:embeddedFont>
      <p:font typeface="Anton" charset="1" panose="00000500000000000000"/>
      <p:regular r:id="rId31"/>
    </p:embeddedFont>
    <p:embeddedFont>
      <p:font typeface="Be Vietnam Medium" charset="1" panose="00000600000000000000"/>
      <p:regular r:id="rId32"/>
    </p:embeddedFont>
    <p:embeddedFont>
      <p:font typeface="Montserrat 2 Medium" charset="1" panose="00000600000000000000"/>
      <p:regular r:id="rId33"/>
    </p:embeddedFont>
    <p:embeddedFont>
      <p:font typeface="Montserrat 2" charset="1" panose="0000050000000000000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svg>
</file>

<file path=ppt/media/image5.pn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5.png" Type="http://schemas.openxmlformats.org/officeDocument/2006/relationships/image"/><Relationship Id="rId6" Target="../media/image1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5.png" Type="http://schemas.openxmlformats.org/officeDocument/2006/relationships/image"/><Relationship Id="rId6" Target="../media/image1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5.png" Type="http://schemas.openxmlformats.org/officeDocument/2006/relationships/image"/><Relationship Id="rId6" Target="../media/image1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5.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5.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5.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20.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2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22.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23.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2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embeddings/oleObject1.bin" Type="http://schemas.openxmlformats.org/officeDocument/2006/relationships/oleObject"/><Relationship Id="rId6" Target="../media/image3.png" Type="http://schemas.openxmlformats.org/officeDocument/2006/relationships/image"/><Relationship Id="rId7"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5.png" Type="http://schemas.openxmlformats.org/officeDocument/2006/relationships/image"/><Relationship Id="rId6" Target="../media/image1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A2B77B"/>
        </a:solidFill>
      </p:bgPr>
    </p:bg>
    <p:spTree>
      <p:nvGrpSpPr>
        <p:cNvPr id="1" name=""/>
        <p:cNvGrpSpPr/>
        <p:nvPr/>
      </p:nvGrpSpPr>
      <p:grpSpPr>
        <a:xfrm>
          <a:off x="0" y="0"/>
          <a:ext cx="0" cy="0"/>
          <a:chOff x="0" y="0"/>
          <a:chExt cx="0" cy="0"/>
        </a:xfrm>
      </p:grpSpPr>
      <p:sp>
        <p:nvSpPr>
          <p:cNvPr name="Freeform 2" id="2"/>
          <p:cNvSpPr/>
          <p:nvPr/>
        </p:nvSpPr>
        <p:spPr>
          <a:xfrm flipH="false" flipV="false" rot="0">
            <a:off x="-475316" y="1416489"/>
            <a:ext cx="21294572" cy="10452761"/>
          </a:xfrm>
          <a:custGeom>
            <a:avLst/>
            <a:gdLst/>
            <a:ahLst/>
            <a:cxnLst/>
            <a:rect r="r" b="b" t="t" l="l"/>
            <a:pathLst>
              <a:path h="10452761" w="21294572">
                <a:moveTo>
                  <a:pt x="0" y="0"/>
                </a:moveTo>
                <a:lnTo>
                  <a:pt x="21294572" y="0"/>
                </a:lnTo>
                <a:lnTo>
                  <a:pt x="21294572" y="10452761"/>
                </a:lnTo>
                <a:lnTo>
                  <a:pt x="0" y="10452761"/>
                </a:lnTo>
                <a:lnTo>
                  <a:pt x="0" y="0"/>
                </a:lnTo>
                <a:close/>
              </a:path>
            </a:pathLst>
          </a:custGeom>
          <a:blipFill>
            <a:blip r:embed="rId2">
              <a:alphaModFix amt="30000"/>
            </a:blip>
            <a:stretch>
              <a:fillRect l="0" t="-7042" r="0" b="-7042"/>
            </a:stretch>
          </a:blipFill>
        </p:spPr>
      </p:sp>
      <p:grpSp>
        <p:nvGrpSpPr>
          <p:cNvPr name="Group 3" id="3"/>
          <p:cNvGrpSpPr/>
          <p:nvPr/>
        </p:nvGrpSpPr>
        <p:grpSpPr>
          <a:xfrm rot="0">
            <a:off x="-475316" y="-1847471"/>
            <a:ext cx="19107005" cy="3263960"/>
            <a:chOff x="0" y="0"/>
            <a:chExt cx="5032298" cy="859644"/>
          </a:xfrm>
        </p:grpSpPr>
        <p:sp>
          <p:nvSpPr>
            <p:cNvPr name="Freeform 4" id="4"/>
            <p:cNvSpPr/>
            <p:nvPr/>
          </p:nvSpPr>
          <p:spPr>
            <a:xfrm flipH="false" flipV="false" rot="0">
              <a:off x="0" y="0"/>
              <a:ext cx="5032298" cy="859644"/>
            </a:xfrm>
            <a:custGeom>
              <a:avLst/>
              <a:gdLst/>
              <a:ahLst/>
              <a:cxnLst/>
              <a:rect r="r" b="b" t="t" l="l"/>
              <a:pathLst>
                <a:path h="859644" w="5032298">
                  <a:moveTo>
                    <a:pt x="0" y="0"/>
                  </a:moveTo>
                  <a:lnTo>
                    <a:pt x="5032298" y="0"/>
                  </a:lnTo>
                  <a:lnTo>
                    <a:pt x="5032298" y="859644"/>
                  </a:lnTo>
                  <a:lnTo>
                    <a:pt x="0" y="859644"/>
                  </a:lnTo>
                  <a:close/>
                </a:path>
              </a:pathLst>
            </a:custGeom>
            <a:solidFill>
              <a:srgbClr val="000000"/>
            </a:solidFill>
            <a:ln w="76200" cap="sq">
              <a:solidFill>
                <a:srgbClr val="CB9CD9"/>
              </a:solidFill>
              <a:prstDash val="solid"/>
              <a:miter/>
            </a:ln>
          </p:spPr>
        </p:sp>
        <p:sp>
          <p:nvSpPr>
            <p:cNvPr name="TextBox 5" id="5"/>
            <p:cNvSpPr txBox="true"/>
            <p:nvPr/>
          </p:nvSpPr>
          <p:spPr>
            <a:xfrm>
              <a:off x="0" y="-38100"/>
              <a:ext cx="5032298" cy="897744"/>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483602" y="1416489"/>
            <a:ext cx="10664196" cy="9234713"/>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3"/>
              <a:stretch>
                <a:fillRect l="-13520" t="0" r="-13520" b="0"/>
              </a:stretch>
            </a:blipFill>
          </p:spPr>
        </p:sp>
      </p:grpSp>
      <p:grpSp>
        <p:nvGrpSpPr>
          <p:cNvPr name="Group 8" id="8"/>
          <p:cNvGrpSpPr/>
          <p:nvPr/>
        </p:nvGrpSpPr>
        <p:grpSpPr>
          <a:xfrm rot="0">
            <a:off x="4233174" y="132352"/>
            <a:ext cx="10256691" cy="1083929"/>
            <a:chOff x="0" y="0"/>
            <a:chExt cx="13675588" cy="1445239"/>
          </a:xfrm>
        </p:grpSpPr>
        <p:sp>
          <p:nvSpPr>
            <p:cNvPr name="TextBox 9" id="9"/>
            <p:cNvSpPr txBox="true"/>
            <p:nvPr/>
          </p:nvSpPr>
          <p:spPr>
            <a:xfrm rot="0">
              <a:off x="3287600" y="61269"/>
              <a:ext cx="10387987" cy="1180034"/>
            </a:xfrm>
            <a:prstGeom prst="rect">
              <a:avLst/>
            </a:prstGeom>
          </p:spPr>
          <p:txBody>
            <a:bodyPr anchor="t" rtlCol="false" tIns="0" lIns="0" bIns="0" rIns="0">
              <a:spAutoFit/>
            </a:bodyPr>
            <a:lstStyle/>
            <a:p>
              <a:pPr algn="l">
                <a:lnSpc>
                  <a:spcPts val="7595"/>
                </a:lnSpc>
                <a:spcBef>
                  <a:spcPct val="0"/>
                </a:spcBef>
              </a:pPr>
              <a:r>
                <a:rPr lang="en-US" b="true" sz="5425">
                  <a:solidFill>
                    <a:srgbClr val="FFFFFF"/>
                  </a:solidFill>
                  <a:latin typeface="Cabin Bold"/>
                  <a:ea typeface="Cabin Bold"/>
                  <a:cs typeface="Cabin Bold"/>
                  <a:sym typeface="Cabin Bold"/>
                </a:rPr>
                <a:t>IOT VÀ ỨNG DỤNG</a:t>
              </a:r>
            </a:p>
          </p:txBody>
        </p:sp>
        <p:sp>
          <p:nvSpPr>
            <p:cNvPr name="Freeform 10" id="10"/>
            <p:cNvSpPr/>
            <p:nvPr/>
          </p:nvSpPr>
          <p:spPr>
            <a:xfrm flipH="false" flipV="false" rot="0">
              <a:off x="0" y="0"/>
              <a:ext cx="2531212" cy="1445239"/>
            </a:xfrm>
            <a:custGeom>
              <a:avLst/>
              <a:gdLst/>
              <a:ahLst/>
              <a:cxnLst/>
              <a:rect r="r" b="b" t="t" l="l"/>
              <a:pathLst>
                <a:path h="1445239" w="2531212">
                  <a:moveTo>
                    <a:pt x="0" y="0"/>
                  </a:moveTo>
                  <a:lnTo>
                    <a:pt x="2531212" y="0"/>
                  </a:lnTo>
                  <a:lnTo>
                    <a:pt x="2531212" y="1445239"/>
                  </a:lnTo>
                  <a:lnTo>
                    <a:pt x="0" y="1445239"/>
                  </a:lnTo>
                  <a:lnTo>
                    <a:pt x="0" y="0"/>
                  </a:lnTo>
                  <a:close/>
                </a:path>
              </a:pathLst>
            </a:custGeom>
            <a:blipFill>
              <a:blip r:embed="rId4">
                <a:extLst>
                  <a:ext uri="{96DAC541-7B7A-43D3-8B79-37D633B846F1}">
                    <asvg:svgBlip xmlns:asvg="http://schemas.microsoft.com/office/drawing/2016/SVG/main" r:embed="rId5"/>
                  </a:ext>
                </a:extLst>
              </a:blip>
              <a:stretch>
                <a:fillRect l="0" t="-51576" r="0" b="0"/>
              </a:stretch>
            </a:blipFill>
          </p:spPr>
        </p:sp>
      </p:grpSp>
      <p:sp>
        <p:nvSpPr>
          <p:cNvPr name="TextBox 11" id="11"/>
          <p:cNvSpPr txBox="true"/>
          <p:nvPr/>
        </p:nvSpPr>
        <p:spPr>
          <a:xfrm rot="0">
            <a:off x="9361519" y="5954549"/>
            <a:ext cx="7897781" cy="2900613"/>
          </a:xfrm>
          <a:prstGeom prst="rect">
            <a:avLst/>
          </a:prstGeom>
        </p:spPr>
        <p:txBody>
          <a:bodyPr anchor="t" rtlCol="false" tIns="0" lIns="0" bIns="0" rIns="0">
            <a:spAutoFit/>
          </a:bodyPr>
          <a:lstStyle/>
          <a:p>
            <a:pPr algn="just">
              <a:lnSpc>
                <a:spcPts val="4618"/>
              </a:lnSpc>
            </a:pPr>
            <a:r>
              <a:rPr lang="en-US" b="true" sz="3298">
                <a:solidFill>
                  <a:srgbClr val="000000"/>
                </a:solidFill>
                <a:latin typeface="Be Vietnam Ultra-Bold"/>
                <a:ea typeface="Be Vietnam Ultra-Bold"/>
                <a:cs typeface="Be Vietnam Ultra-Bold"/>
                <a:sym typeface="Be Vietnam Ultra-Bold"/>
              </a:rPr>
              <a:t>THÀNH VIÊN NHÓM:</a:t>
            </a:r>
          </a:p>
          <a:p>
            <a:pPr algn="just">
              <a:lnSpc>
                <a:spcPts val="4618"/>
              </a:lnSpc>
            </a:pPr>
            <a:r>
              <a:rPr lang="en-US" sz="3298">
                <a:solidFill>
                  <a:srgbClr val="000000"/>
                </a:solidFill>
                <a:latin typeface="Be Vietnam"/>
                <a:ea typeface="Be Vietnam"/>
                <a:cs typeface="Be Vietnam"/>
                <a:sym typeface="Be Vietnam"/>
              </a:rPr>
              <a:t>Nguyễn Đức Đạt- B22DCCN194 </a:t>
            </a:r>
          </a:p>
          <a:p>
            <a:pPr algn="just">
              <a:lnSpc>
                <a:spcPts val="4618"/>
              </a:lnSpc>
            </a:pPr>
            <a:r>
              <a:rPr lang="en-US" sz="3298">
                <a:solidFill>
                  <a:srgbClr val="000000"/>
                </a:solidFill>
                <a:latin typeface="Be Vietnam"/>
                <a:ea typeface="Be Vietnam"/>
                <a:cs typeface="Be Vietnam"/>
                <a:sym typeface="Be Vietnam"/>
              </a:rPr>
              <a:t>Nguyễn Đức Khởi - B22DCCN470</a:t>
            </a:r>
          </a:p>
          <a:p>
            <a:pPr algn="just">
              <a:lnSpc>
                <a:spcPts val="4618"/>
              </a:lnSpc>
            </a:pPr>
            <a:r>
              <a:rPr lang="en-US" sz="3298">
                <a:solidFill>
                  <a:srgbClr val="000000"/>
                </a:solidFill>
                <a:latin typeface="Be Vietnam"/>
                <a:ea typeface="Be Vietnam"/>
                <a:cs typeface="Be Vietnam"/>
                <a:sym typeface="Be Vietnam"/>
              </a:rPr>
              <a:t>Vũ Hồng Linh - B22DCCN494</a:t>
            </a:r>
          </a:p>
          <a:p>
            <a:pPr algn="just" marL="0" indent="0" lvl="0">
              <a:lnSpc>
                <a:spcPts val="4618"/>
              </a:lnSpc>
              <a:spcBef>
                <a:spcPct val="0"/>
              </a:spcBef>
            </a:pPr>
            <a:r>
              <a:rPr lang="en-US" sz="3298">
                <a:solidFill>
                  <a:srgbClr val="000000"/>
                </a:solidFill>
                <a:latin typeface="Be Vietnam"/>
                <a:ea typeface="Be Vietnam"/>
                <a:cs typeface="Be Vietnam"/>
                <a:sym typeface="Be Vietnam"/>
              </a:rPr>
              <a:t>Lưu Minh Hiển - B22DCCN290</a:t>
            </a:r>
          </a:p>
        </p:txBody>
      </p:sp>
      <p:sp>
        <p:nvSpPr>
          <p:cNvPr name="TextBox 12" id="12"/>
          <p:cNvSpPr txBox="true"/>
          <p:nvPr/>
        </p:nvSpPr>
        <p:spPr>
          <a:xfrm rot="0">
            <a:off x="7395186" y="1927860"/>
            <a:ext cx="10636116" cy="3367405"/>
          </a:xfrm>
          <a:prstGeom prst="rect">
            <a:avLst/>
          </a:prstGeom>
        </p:spPr>
        <p:txBody>
          <a:bodyPr anchor="t" rtlCol="false" tIns="0" lIns="0" bIns="0" rIns="0">
            <a:spAutoFit/>
          </a:bodyPr>
          <a:lstStyle/>
          <a:p>
            <a:pPr algn="ctr" marL="0" indent="0" lvl="0">
              <a:lnSpc>
                <a:spcPts val="13309"/>
              </a:lnSpc>
            </a:pPr>
            <a:r>
              <a:rPr lang="en-US" sz="10999" spc="329">
                <a:solidFill>
                  <a:srgbClr val="394B35"/>
                </a:solidFill>
                <a:latin typeface="Anton"/>
                <a:ea typeface="Anton"/>
                <a:cs typeface="Anton"/>
                <a:sym typeface="Anton"/>
              </a:rPr>
              <a:t>HỆ THỐNG TƯỚI TIÊU TỰ ĐỘNG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04321"/>
            <a:chOff x="0" y="0"/>
            <a:chExt cx="5032298" cy="817599"/>
          </a:xfrm>
        </p:grpSpPr>
        <p:sp>
          <p:nvSpPr>
            <p:cNvPr name="Freeform 4" id="4"/>
            <p:cNvSpPr/>
            <p:nvPr/>
          </p:nvSpPr>
          <p:spPr>
            <a:xfrm flipH="false" flipV="false" rot="0">
              <a:off x="0" y="0"/>
              <a:ext cx="5032298" cy="817599"/>
            </a:xfrm>
            <a:custGeom>
              <a:avLst/>
              <a:gdLst/>
              <a:ahLst/>
              <a:cxnLst/>
              <a:rect r="r" b="b" t="t" l="l"/>
              <a:pathLst>
                <a:path h="817599" w="5032298">
                  <a:moveTo>
                    <a:pt x="0" y="0"/>
                  </a:moveTo>
                  <a:lnTo>
                    <a:pt x="5032298" y="0"/>
                  </a:lnTo>
                  <a:lnTo>
                    <a:pt x="5032298" y="817599"/>
                  </a:lnTo>
                  <a:lnTo>
                    <a:pt x="0" y="817599"/>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5569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028479" y="0"/>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sp>
        <p:nvSpPr>
          <p:cNvPr name="Freeform 10" id="10"/>
          <p:cNvSpPr/>
          <p:nvPr/>
        </p:nvSpPr>
        <p:spPr>
          <a:xfrm flipH="false" flipV="false" rot="0">
            <a:off x="0" y="1387827"/>
            <a:ext cx="18288000" cy="2695904"/>
          </a:xfrm>
          <a:custGeom>
            <a:avLst/>
            <a:gdLst/>
            <a:ahLst/>
            <a:cxnLst/>
            <a:rect r="r" b="b" t="t" l="l"/>
            <a:pathLst>
              <a:path h="2695904" w="18288000">
                <a:moveTo>
                  <a:pt x="0" y="0"/>
                </a:moveTo>
                <a:lnTo>
                  <a:pt x="18288000" y="0"/>
                </a:lnTo>
                <a:lnTo>
                  <a:pt x="18288000" y="2695904"/>
                </a:lnTo>
                <a:lnTo>
                  <a:pt x="0" y="2695904"/>
                </a:lnTo>
                <a:lnTo>
                  <a:pt x="0" y="0"/>
                </a:lnTo>
                <a:close/>
              </a:path>
            </a:pathLst>
          </a:custGeom>
          <a:blipFill>
            <a:blip r:embed="rId5">
              <a:alphaModFix amt="18000"/>
            </a:blip>
            <a:stretch>
              <a:fillRect l="0" t="-49380" r="0" b="-274595"/>
            </a:stretch>
          </a:blipFill>
        </p:spPr>
      </p:sp>
      <p:sp>
        <p:nvSpPr>
          <p:cNvPr name="TextBox 11" id="11"/>
          <p:cNvSpPr txBox="true"/>
          <p:nvPr/>
        </p:nvSpPr>
        <p:spPr>
          <a:xfrm rot="0">
            <a:off x="9139238" y="4935537"/>
            <a:ext cx="9525" cy="396875"/>
          </a:xfrm>
          <a:prstGeom prst="rect">
            <a:avLst/>
          </a:prstGeom>
        </p:spPr>
        <p:txBody>
          <a:bodyPr anchor="t" rtlCol="false" tIns="0" lIns="0" bIns="0" rIns="0">
            <a:spAutoFit/>
          </a:bodyPr>
          <a:lstStyle/>
          <a:p>
            <a:pPr algn="ctr">
              <a:lnSpc>
                <a:spcPts val="3249"/>
              </a:lnSpc>
              <a:spcBef>
                <a:spcPct val="0"/>
              </a:spcBef>
            </a:pPr>
          </a:p>
        </p:txBody>
      </p:sp>
      <p:grpSp>
        <p:nvGrpSpPr>
          <p:cNvPr name="Group 12" id="12"/>
          <p:cNvGrpSpPr/>
          <p:nvPr/>
        </p:nvGrpSpPr>
        <p:grpSpPr>
          <a:xfrm rot="0">
            <a:off x="335680" y="5250568"/>
            <a:ext cx="17764108" cy="4784514"/>
            <a:chOff x="0" y="0"/>
            <a:chExt cx="6215809" cy="1673931"/>
          </a:xfrm>
        </p:grpSpPr>
        <p:sp>
          <p:nvSpPr>
            <p:cNvPr name="Freeform 13" id="13"/>
            <p:cNvSpPr/>
            <p:nvPr/>
          </p:nvSpPr>
          <p:spPr>
            <a:xfrm flipH="false" flipV="false" rot="0">
              <a:off x="0" y="0"/>
              <a:ext cx="6215809" cy="1673931"/>
            </a:xfrm>
            <a:custGeom>
              <a:avLst/>
              <a:gdLst/>
              <a:ahLst/>
              <a:cxnLst/>
              <a:rect r="r" b="b" t="t" l="l"/>
              <a:pathLst>
                <a:path h="1673931" w="6215809">
                  <a:moveTo>
                    <a:pt x="6215809" y="8281"/>
                  </a:moveTo>
                  <a:lnTo>
                    <a:pt x="6215809" y="1665650"/>
                  </a:lnTo>
                  <a:cubicBezTo>
                    <a:pt x="6215809" y="1670223"/>
                    <a:pt x="6212102" y="1673931"/>
                    <a:pt x="6207528" y="1673931"/>
                  </a:cubicBezTo>
                  <a:lnTo>
                    <a:pt x="8281" y="1673931"/>
                  </a:lnTo>
                  <a:cubicBezTo>
                    <a:pt x="3707" y="1673931"/>
                    <a:pt x="0" y="1670223"/>
                    <a:pt x="0" y="1665650"/>
                  </a:cubicBezTo>
                  <a:lnTo>
                    <a:pt x="0" y="8281"/>
                  </a:lnTo>
                  <a:cubicBezTo>
                    <a:pt x="0" y="3707"/>
                    <a:pt x="3707" y="0"/>
                    <a:pt x="8281" y="0"/>
                  </a:cubicBezTo>
                  <a:lnTo>
                    <a:pt x="6207528" y="0"/>
                  </a:lnTo>
                  <a:cubicBezTo>
                    <a:pt x="6209724" y="0"/>
                    <a:pt x="6211831" y="872"/>
                    <a:pt x="6213384" y="2425"/>
                  </a:cubicBezTo>
                  <a:cubicBezTo>
                    <a:pt x="6214937" y="3978"/>
                    <a:pt x="6215809" y="6084"/>
                    <a:pt x="6215809" y="8281"/>
                  </a:cubicBezTo>
                  <a:close/>
                </a:path>
              </a:pathLst>
            </a:custGeom>
            <a:solidFill>
              <a:srgbClr val="394B35"/>
            </a:solidFill>
          </p:spPr>
        </p:sp>
        <p:sp>
          <p:nvSpPr>
            <p:cNvPr name="TextBox 14" id="14"/>
            <p:cNvSpPr txBox="true"/>
            <p:nvPr/>
          </p:nvSpPr>
          <p:spPr>
            <a:xfrm>
              <a:off x="0" y="-28575"/>
              <a:ext cx="6215809" cy="1702506"/>
            </a:xfrm>
            <a:prstGeom prst="rect">
              <a:avLst/>
            </a:prstGeom>
          </p:spPr>
          <p:txBody>
            <a:bodyPr anchor="ctr" rtlCol="false" tIns="50800" lIns="50800" bIns="50800" rIns="50800"/>
            <a:lstStyle/>
            <a:p>
              <a:pPr algn="ctr">
                <a:lnSpc>
                  <a:spcPts val="2083"/>
                </a:lnSpc>
              </a:pPr>
            </a:p>
          </p:txBody>
        </p:sp>
      </p:grpSp>
      <p:grpSp>
        <p:nvGrpSpPr>
          <p:cNvPr name="Group 15" id="15"/>
          <p:cNvGrpSpPr/>
          <p:nvPr/>
        </p:nvGrpSpPr>
        <p:grpSpPr>
          <a:xfrm rot="0">
            <a:off x="594240" y="4274581"/>
            <a:ext cx="868919" cy="86891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7" id="17"/>
            <p:cNvSpPr txBox="true"/>
            <p:nvPr/>
          </p:nvSpPr>
          <p:spPr>
            <a:xfrm>
              <a:off x="76200" y="19050"/>
              <a:ext cx="660400" cy="717550"/>
            </a:xfrm>
            <a:prstGeom prst="rect">
              <a:avLst/>
            </a:prstGeom>
          </p:spPr>
          <p:txBody>
            <a:bodyPr anchor="ctr" rtlCol="false" tIns="50800" lIns="50800" bIns="50800" rIns="50800"/>
            <a:lstStyle/>
            <a:p>
              <a:pPr algn="ctr">
                <a:lnSpc>
                  <a:spcPts val="4183"/>
                </a:lnSpc>
              </a:pPr>
              <a:r>
                <a:rPr lang="en-US" b="true" sz="2988">
                  <a:solidFill>
                    <a:srgbClr val="FFFFFF"/>
                  </a:solidFill>
                  <a:latin typeface="Be Vietnam Ultra-Bold"/>
                  <a:ea typeface="Be Vietnam Ultra-Bold"/>
                  <a:cs typeface="Be Vietnam Ultra-Bold"/>
                  <a:sym typeface="Be Vietnam Ultra-Bold"/>
                </a:rPr>
                <a:t>2.</a:t>
              </a:r>
            </a:p>
          </p:txBody>
        </p:sp>
      </p:grpSp>
      <p:sp>
        <p:nvSpPr>
          <p:cNvPr name="Freeform 18" id="18"/>
          <p:cNvSpPr/>
          <p:nvPr/>
        </p:nvSpPr>
        <p:spPr>
          <a:xfrm flipH="false" flipV="false" rot="0">
            <a:off x="9368606" y="5346020"/>
            <a:ext cx="7865974" cy="4593608"/>
          </a:xfrm>
          <a:custGeom>
            <a:avLst/>
            <a:gdLst/>
            <a:ahLst/>
            <a:cxnLst/>
            <a:rect r="r" b="b" t="t" l="l"/>
            <a:pathLst>
              <a:path h="4593608" w="7865974">
                <a:moveTo>
                  <a:pt x="0" y="0"/>
                </a:moveTo>
                <a:lnTo>
                  <a:pt x="7865974" y="0"/>
                </a:lnTo>
                <a:lnTo>
                  <a:pt x="7865974" y="4593608"/>
                </a:lnTo>
                <a:lnTo>
                  <a:pt x="0" y="4593608"/>
                </a:lnTo>
                <a:lnTo>
                  <a:pt x="0" y="0"/>
                </a:lnTo>
                <a:close/>
              </a:path>
            </a:pathLst>
          </a:custGeom>
          <a:blipFill>
            <a:blip r:embed="rId6"/>
            <a:stretch>
              <a:fillRect l="0" t="-831" r="0" b="-9830"/>
            </a:stretch>
          </a:blipFill>
        </p:spPr>
      </p:sp>
      <p:sp>
        <p:nvSpPr>
          <p:cNvPr name="TextBox 19" id="19"/>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20" id="20"/>
          <p:cNvSpPr txBox="true"/>
          <p:nvPr/>
        </p:nvSpPr>
        <p:spPr>
          <a:xfrm rot="0">
            <a:off x="6315729" y="281164"/>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21" id="21"/>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22" id="22"/>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23" id="23"/>
          <p:cNvSpPr txBox="true"/>
          <p:nvPr/>
        </p:nvSpPr>
        <p:spPr>
          <a:xfrm rot="0">
            <a:off x="335680" y="2021096"/>
            <a:ext cx="17436964" cy="1296016"/>
          </a:xfrm>
          <a:prstGeom prst="rect">
            <a:avLst/>
          </a:prstGeom>
        </p:spPr>
        <p:txBody>
          <a:bodyPr anchor="t" rtlCol="false" tIns="0" lIns="0" bIns="0" rIns="0">
            <a:spAutoFit/>
          </a:bodyPr>
          <a:lstStyle/>
          <a:p>
            <a:pPr algn="ctr">
              <a:lnSpc>
                <a:spcPts val="10681"/>
              </a:lnSpc>
            </a:pPr>
            <a:r>
              <a:rPr lang="en-US" b="true" sz="7629">
                <a:solidFill>
                  <a:srgbClr val="394B35"/>
                </a:solidFill>
                <a:latin typeface="Be Vietnam Ultra-Bold"/>
                <a:ea typeface="Be Vietnam Ultra-Bold"/>
                <a:cs typeface="Be Vietnam Ultra-Bold"/>
                <a:sym typeface="Be Vietnam Ultra-Bold"/>
              </a:rPr>
              <a:t>CÔNG NGHỆ SỬ DỤNG - PHẦN CỨNG</a:t>
            </a:r>
          </a:p>
        </p:txBody>
      </p:sp>
      <p:sp>
        <p:nvSpPr>
          <p:cNvPr name="TextBox 24" id="24"/>
          <p:cNvSpPr txBox="true"/>
          <p:nvPr/>
        </p:nvSpPr>
        <p:spPr>
          <a:xfrm rot="0">
            <a:off x="429598" y="5269714"/>
            <a:ext cx="23863032" cy="4727172"/>
          </a:xfrm>
          <a:prstGeom prst="rect">
            <a:avLst/>
          </a:prstGeom>
        </p:spPr>
        <p:txBody>
          <a:bodyPr anchor="t" rtlCol="false" tIns="0" lIns="0" bIns="0" rIns="0">
            <a:spAutoFit/>
          </a:bodyPr>
          <a:lstStyle/>
          <a:p>
            <a:pPr algn="l">
              <a:lnSpc>
                <a:spcPts val="3451"/>
              </a:lnSpc>
              <a:spcBef>
                <a:spcPct val="0"/>
              </a:spcBef>
            </a:pPr>
          </a:p>
          <a:p>
            <a:pPr algn="l">
              <a:lnSpc>
                <a:spcPts val="3451"/>
              </a:lnSpc>
              <a:spcBef>
                <a:spcPct val="0"/>
              </a:spcBef>
            </a:pPr>
            <a:r>
              <a:rPr lang="en-US" sz="2655" spc="-53">
                <a:solidFill>
                  <a:srgbClr val="FFFFFF"/>
                </a:solidFill>
                <a:latin typeface="Be Vietnam"/>
                <a:ea typeface="Be Vietnam"/>
                <a:cs typeface="Be Vietnam"/>
                <a:sym typeface="Be Vietnam"/>
              </a:rPr>
              <a:t> – Chức năng:</a:t>
            </a:r>
          </a:p>
          <a:p>
            <a:pPr algn="l" marL="573296" indent="-286648" lvl="1">
              <a:lnSpc>
                <a:spcPts val="3451"/>
              </a:lnSpc>
              <a:spcBef>
                <a:spcPct val="0"/>
              </a:spcBef>
              <a:buFont typeface="Arial"/>
              <a:buChar char="•"/>
            </a:pPr>
            <a:r>
              <a:rPr lang="en-US" sz="2655" spc="-53">
                <a:solidFill>
                  <a:srgbClr val="FFFFFF"/>
                </a:solidFill>
                <a:latin typeface="Be Vietnam"/>
                <a:ea typeface="Be Vietnam"/>
                <a:cs typeface="Be Vietnam"/>
                <a:sym typeface="Be Vietnam"/>
              </a:rPr>
              <a:t>Đo độ ẩm đất, kích hoạt tưới khi đất khô.</a:t>
            </a:r>
          </a:p>
          <a:p>
            <a:pPr algn="l">
              <a:lnSpc>
                <a:spcPts val="3451"/>
              </a:lnSpc>
              <a:spcBef>
                <a:spcPct val="0"/>
              </a:spcBef>
            </a:pPr>
            <a:r>
              <a:rPr lang="en-US" sz="2655" spc="-53">
                <a:solidFill>
                  <a:srgbClr val="FFFFFF"/>
                </a:solidFill>
                <a:latin typeface="Be Vietnam"/>
                <a:ea typeface="Be Vietnam"/>
                <a:cs typeface="Be Vietnam"/>
                <a:sym typeface="Be Vietnam"/>
              </a:rPr>
              <a:t>– Điều chỉnh:</a:t>
            </a:r>
          </a:p>
          <a:p>
            <a:pPr algn="l" marL="573296" indent="-286648" lvl="1">
              <a:lnSpc>
                <a:spcPts val="3451"/>
              </a:lnSpc>
              <a:spcBef>
                <a:spcPct val="0"/>
              </a:spcBef>
              <a:buFont typeface="Arial"/>
              <a:buChar char="•"/>
            </a:pPr>
            <a:r>
              <a:rPr lang="en-US" sz="2655" spc="-53">
                <a:solidFill>
                  <a:srgbClr val="FFFFFF"/>
                </a:solidFill>
                <a:latin typeface="Be Vietnam"/>
                <a:ea typeface="Be Vietnam"/>
                <a:cs typeface="Be Vietnam"/>
                <a:sym typeface="Be Vietnam"/>
              </a:rPr>
              <a:t>Biến trở điều chỉnh độ nhạy.</a:t>
            </a:r>
          </a:p>
          <a:p>
            <a:pPr algn="l">
              <a:lnSpc>
                <a:spcPts val="3451"/>
              </a:lnSpc>
              <a:spcBef>
                <a:spcPct val="0"/>
              </a:spcBef>
            </a:pPr>
            <a:r>
              <a:rPr lang="en-US" sz="2655" spc="-53">
                <a:solidFill>
                  <a:srgbClr val="FFFFFF"/>
                </a:solidFill>
                <a:latin typeface="Be Vietnam"/>
                <a:ea typeface="Be Vietnam"/>
                <a:cs typeface="Be Vietnam"/>
                <a:sym typeface="Be Vietnam"/>
              </a:rPr>
              <a:t>– Thông số chính:</a:t>
            </a:r>
          </a:p>
          <a:p>
            <a:pPr algn="l" marL="573296" indent="-286648" lvl="1">
              <a:lnSpc>
                <a:spcPts val="3451"/>
              </a:lnSpc>
              <a:spcBef>
                <a:spcPct val="0"/>
              </a:spcBef>
              <a:buFont typeface="Arial"/>
              <a:buChar char="•"/>
            </a:pPr>
            <a:r>
              <a:rPr lang="en-US" sz="2655" spc="-53">
                <a:solidFill>
                  <a:srgbClr val="FFFFFF"/>
                </a:solidFill>
                <a:latin typeface="Be Vietnam"/>
                <a:ea typeface="Be Vietnam"/>
                <a:cs typeface="Be Vietnam"/>
                <a:sym typeface="Be Vietnam"/>
              </a:rPr>
              <a:t>Điện áp hoạt động 3.3 – 5 V.</a:t>
            </a:r>
          </a:p>
          <a:p>
            <a:pPr algn="l" marL="573296" indent="-286648" lvl="1">
              <a:lnSpc>
                <a:spcPts val="3451"/>
              </a:lnSpc>
              <a:spcBef>
                <a:spcPct val="0"/>
              </a:spcBef>
              <a:buFont typeface="Arial"/>
              <a:buChar char="•"/>
            </a:pPr>
            <a:r>
              <a:rPr lang="en-US" sz="2655" spc="-53">
                <a:solidFill>
                  <a:srgbClr val="FFFFFF"/>
                </a:solidFill>
                <a:latin typeface="Be Vietnam"/>
                <a:ea typeface="Be Vietnam"/>
                <a:cs typeface="Be Vietnam"/>
                <a:sym typeface="Be Vietnam"/>
              </a:rPr>
              <a:t>Kích thước 3.2 × 1.4 cm.</a:t>
            </a:r>
          </a:p>
          <a:p>
            <a:pPr algn="l" marL="573296" indent="-286648" lvl="1">
              <a:lnSpc>
                <a:spcPts val="3451"/>
              </a:lnSpc>
              <a:spcBef>
                <a:spcPct val="0"/>
              </a:spcBef>
              <a:buFont typeface="Arial"/>
              <a:buChar char="•"/>
            </a:pPr>
            <a:r>
              <a:rPr lang="en-US" sz="2655" spc="-53">
                <a:solidFill>
                  <a:srgbClr val="FFFFFF"/>
                </a:solidFill>
                <a:latin typeface="Be Vietnam"/>
                <a:ea typeface="Be Vietnam"/>
                <a:cs typeface="Be Vietnam"/>
                <a:sym typeface="Be Vietnam"/>
              </a:rPr>
              <a:t>Đầu ra DO (Digital) / AO (Analog).</a:t>
            </a:r>
          </a:p>
          <a:p>
            <a:pPr algn="l" marL="573296" indent="-286648" lvl="1">
              <a:lnSpc>
                <a:spcPts val="3451"/>
              </a:lnSpc>
              <a:spcBef>
                <a:spcPct val="0"/>
              </a:spcBef>
              <a:buFont typeface="Arial"/>
              <a:buChar char="•"/>
            </a:pPr>
            <a:r>
              <a:rPr lang="en-US" sz="2655" spc="-53">
                <a:solidFill>
                  <a:srgbClr val="FFFFFF"/>
                </a:solidFill>
                <a:latin typeface="Be Vietnam"/>
                <a:ea typeface="Be Vietnam"/>
                <a:cs typeface="Be Vietnam"/>
                <a:sym typeface="Be Vietnam"/>
              </a:rPr>
              <a:t>Chip so sánh LM393 → độ ổn định cao.</a:t>
            </a:r>
          </a:p>
          <a:p>
            <a:pPr algn="l">
              <a:lnSpc>
                <a:spcPts val="3451"/>
              </a:lnSpc>
              <a:spcBef>
                <a:spcPct val="0"/>
              </a:spcBef>
            </a:pPr>
          </a:p>
        </p:txBody>
      </p:sp>
      <p:sp>
        <p:nvSpPr>
          <p:cNvPr name="TextBox 25" id="25"/>
          <p:cNvSpPr txBox="true"/>
          <p:nvPr/>
        </p:nvSpPr>
        <p:spPr>
          <a:xfrm rot="0">
            <a:off x="-70267" y="4425514"/>
            <a:ext cx="8912796" cy="538478"/>
          </a:xfrm>
          <a:prstGeom prst="rect">
            <a:avLst/>
          </a:prstGeom>
        </p:spPr>
        <p:txBody>
          <a:bodyPr anchor="t" rtlCol="false" tIns="0" lIns="0" bIns="0" rIns="0">
            <a:spAutoFit/>
          </a:bodyPr>
          <a:lstStyle/>
          <a:p>
            <a:pPr algn="ctr">
              <a:lnSpc>
                <a:spcPts val="4355"/>
              </a:lnSpc>
              <a:spcBef>
                <a:spcPct val="0"/>
              </a:spcBef>
            </a:pPr>
            <a:r>
              <a:rPr lang="en-US" b="true" sz="3350" spc="-67">
                <a:solidFill>
                  <a:srgbClr val="394B35"/>
                </a:solidFill>
                <a:latin typeface="Montserrat 2 Medium"/>
                <a:ea typeface="Montserrat 2 Medium"/>
                <a:cs typeface="Montserrat 2 Medium"/>
                <a:sym typeface="Montserrat 2 Medium"/>
              </a:rPr>
              <a:t>Cảm biến độ ẩm đất FC-28</a:t>
            </a:r>
          </a:p>
        </p:txBody>
      </p:sp>
    </p:spTree>
  </p:cSld>
  <p:clrMapOvr>
    <a:masterClrMapping/>
  </p:clrMapOvr>
  <p:transition spd="fast">
    <p:fade/>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04321"/>
            <a:chOff x="0" y="0"/>
            <a:chExt cx="5032298" cy="817599"/>
          </a:xfrm>
        </p:grpSpPr>
        <p:sp>
          <p:nvSpPr>
            <p:cNvPr name="Freeform 4" id="4"/>
            <p:cNvSpPr/>
            <p:nvPr/>
          </p:nvSpPr>
          <p:spPr>
            <a:xfrm flipH="false" flipV="false" rot="0">
              <a:off x="0" y="0"/>
              <a:ext cx="5032298" cy="817599"/>
            </a:xfrm>
            <a:custGeom>
              <a:avLst/>
              <a:gdLst/>
              <a:ahLst/>
              <a:cxnLst/>
              <a:rect r="r" b="b" t="t" l="l"/>
              <a:pathLst>
                <a:path h="817599" w="5032298">
                  <a:moveTo>
                    <a:pt x="0" y="0"/>
                  </a:moveTo>
                  <a:lnTo>
                    <a:pt x="5032298" y="0"/>
                  </a:lnTo>
                  <a:lnTo>
                    <a:pt x="5032298" y="817599"/>
                  </a:lnTo>
                  <a:lnTo>
                    <a:pt x="0" y="817599"/>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5569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028479" y="0"/>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sp>
        <p:nvSpPr>
          <p:cNvPr name="Freeform 10" id="10"/>
          <p:cNvSpPr/>
          <p:nvPr/>
        </p:nvSpPr>
        <p:spPr>
          <a:xfrm flipH="false" flipV="false" rot="0">
            <a:off x="0" y="1387827"/>
            <a:ext cx="18288000" cy="2695904"/>
          </a:xfrm>
          <a:custGeom>
            <a:avLst/>
            <a:gdLst/>
            <a:ahLst/>
            <a:cxnLst/>
            <a:rect r="r" b="b" t="t" l="l"/>
            <a:pathLst>
              <a:path h="2695904" w="18288000">
                <a:moveTo>
                  <a:pt x="0" y="0"/>
                </a:moveTo>
                <a:lnTo>
                  <a:pt x="18288000" y="0"/>
                </a:lnTo>
                <a:lnTo>
                  <a:pt x="18288000" y="2695904"/>
                </a:lnTo>
                <a:lnTo>
                  <a:pt x="0" y="2695904"/>
                </a:lnTo>
                <a:lnTo>
                  <a:pt x="0" y="0"/>
                </a:lnTo>
                <a:close/>
              </a:path>
            </a:pathLst>
          </a:custGeom>
          <a:blipFill>
            <a:blip r:embed="rId5">
              <a:alphaModFix amt="18000"/>
            </a:blip>
            <a:stretch>
              <a:fillRect l="0" t="-49380" r="0" b="-274595"/>
            </a:stretch>
          </a:blipFill>
        </p:spPr>
      </p:sp>
      <p:sp>
        <p:nvSpPr>
          <p:cNvPr name="TextBox 11" id="11"/>
          <p:cNvSpPr txBox="true"/>
          <p:nvPr/>
        </p:nvSpPr>
        <p:spPr>
          <a:xfrm rot="0">
            <a:off x="9139238" y="4935537"/>
            <a:ext cx="9525" cy="396875"/>
          </a:xfrm>
          <a:prstGeom prst="rect">
            <a:avLst/>
          </a:prstGeom>
        </p:spPr>
        <p:txBody>
          <a:bodyPr anchor="t" rtlCol="false" tIns="0" lIns="0" bIns="0" rIns="0">
            <a:spAutoFit/>
          </a:bodyPr>
          <a:lstStyle/>
          <a:p>
            <a:pPr algn="ctr">
              <a:lnSpc>
                <a:spcPts val="3249"/>
              </a:lnSpc>
              <a:spcBef>
                <a:spcPct val="0"/>
              </a:spcBef>
            </a:pPr>
          </a:p>
        </p:txBody>
      </p:sp>
      <p:grpSp>
        <p:nvGrpSpPr>
          <p:cNvPr name="Group 12" id="12"/>
          <p:cNvGrpSpPr/>
          <p:nvPr/>
        </p:nvGrpSpPr>
        <p:grpSpPr>
          <a:xfrm rot="0">
            <a:off x="335680" y="5332413"/>
            <a:ext cx="17436964" cy="4784514"/>
            <a:chOff x="0" y="0"/>
            <a:chExt cx="6101339" cy="1673931"/>
          </a:xfrm>
        </p:grpSpPr>
        <p:sp>
          <p:nvSpPr>
            <p:cNvPr name="Freeform 13" id="13"/>
            <p:cNvSpPr/>
            <p:nvPr/>
          </p:nvSpPr>
          <p:spPr>
            <a:xfrm flipH="false" flipV="false" rot="0">
              <a:off x="0" y="0"/>
              <a:ext cx="6101338" cy="1673931"/>
            </a:xfrm>
            <a:custGeom>
              <a:avLst/>
              <a:gdLst/>
              <a:ahLst/>
              <a:cxnLst/>
              <a:rect r="r" b="b" t="t" l="l"/>
              <a:pathLst>
                <a:path h="1673931" w="6101338">
                  <a:moveTo>
                    <a:pt x="6101338" y="8436"/>
                  </a:moveTo>
                  <a:lnTo>
                    <a:pt x="6101338" y="1665495"/>
                  </a:lnTo>
                  <a:cubicBezTo>
                    <a:pt x="6101338" y="1667732"/>
                    <a:pt x="6100450" y="1669878"/>
                    <a:pt x="6098868" y="1671460"/>
                  </a:cubicBezTo>
                  <a:cubicBezTo>
                    <a:pt x="6097286" y="1673042"/>
                    <a:pt x="6095140" y="1673931"/>
                    <a:pt x="6092903" y="1673931"/>
                  </a:cubicBezTo>
                  <a:lnTo>
                    <a:pt x="8436" y="1673931"/>
                  </a:lnTo>
                  <a:cubicBezTo>
                    <a:pt x="6199" y="1673931"/>
                    <a:pt x="4053" y="1673042"/>
                    <a:pt x="2471" y="1671460"/>
                  </a:cubicBezTo>
                  <a:cubicBezTo>
                    <a:pt x="889" y="1669878"/>
                    <a:pt x="0" y="1667732"/>
                    <a:pt x="0" y="1665495"/>
                  </a:cubicBezTo>
                  <a:lnTo>
                    <a:pt x="0" y="8436"/>
                  </a:lnTo>
                  <a:cubicBezTo>
                    <a:pt x="0" y="6199"/>
                    <a:pt x="889" y="4053"/>
                    <a:pt x="2471" y="2471"/>
                  </a:cubicBezTo>
                  <a:cubicBezTo>
                    <a:pt x="4053" y="889"/>
                    <a:pt x="6199" y="0"/>
                    <a:pt x="8436" y="0"/>
                  </a:cubicBezTo>
                  <a:lnTo>
                    <a:pt x="6092903" y="0"/>
                  </a:lnTo>
                  <a:cubicBezTo>
                    <a:pt x="6095140" y="0"/>
                    <a:pt x="6097286" y="889"/>
                    <a:pt x="6098868" y="2471"/>
                  </a:cubicBezTo>
                  <a:cubicBezTo>
                    <a:pt x="6100450" y="4053"/>
                    <a:pt x="6101338" y="6199"/>
                    <a:pt x="6101338" y="8436"/>
                  </a:cubicBezTo>
                  <a:close/>
                </a:path>
              </a:pathLst>
            </a:custGeom>
            <a:solidFill>
              <a:srgbClr val="394B35"/>
            </a:solidFill>
          </p:spPr>
        </p:sp>
        <p:sp>
          <p:nvSpPr>
            <p:cNvPr name="TextBox 14" id="14"/>
            <p:cNvSpPr txBox="true"/>
            <p:nvPr/>
          </p:nvSpPr>
          <p:spPr>
            <a:xfrm>
              <a:off x="0" y="-28575"/>
              <a:ext cx="6101339" cy="1702506"/>
            </a:xfrm>
            <a:prstGeom prst="rect">
              <a:avLst/>
            </a:prstGeom>
          </p:spPr>
          <p:txBody>
            <a:bodyPr anchor="ctr" rtlCol="false" tIns="50800" lIns="50800" bIns="50800" rIns="50800"/>
            <a:lstStyle/>
            <a:p>
              <a:pPr algn="ctr">
                <a:lnSpc>
                  <a:spcPts val="2083"/>
                </a:lnSpc>
              </a:pPr>
            </a:p>
          </p:txBody>
        </p:sp>
      </p:grpSp>
      <p:sp>
        <p:nvSpPr>
          <p:cNvPr name="TextBox 15" id="15"/>
          <p:cNvSpPr txBox="true"/>
          <p:nvPr/>
        </p:nvSpPr>
        <p:spPr>
          <a:xfrm rot="0">
            <a:off x="-1139854" y="4453222"/>
            <a:ext cx="14747493" cy="520463"/>
          </a:xfrm>
          <a:prstGeom prst="rect">
            <a:avLst/>
          </a:prstGeom>
        </p:spPr>
        <p:txBody>
          <a:bodyPr anchor="t" rtlCol="false" tIns="0" lIns="0" bIns="0" rIns="0">
            <a:spAutoFit/>
          </a:bodyPr>
          <a:lstStyle/>
          <a:p>
            <a:pPr algn="ctr">
              <a:lnSpc>
                <a:spcPts val="4249"/>
              </a:lnSpc>
              <a:spcBef>
                <a:spcPct val="0"/>
              </a:spcBef>
            </a:pPr>
            <a:r>
              <a:rPr lang="en-US" b="true" sz="3268" spc="-65">
                <a:solidFill>
                  <a:srgbClr val="394B35"/>
                </a:solidFill>
                <a:latin typeface="Montserrat 2 Medium"/>
                <a:ea typeface="Montserrat 2 Medium"/>
                <a:cs typeface="Montserrat 2 Medium"/>
                <a:sym typeface="Montserrat 2 Medium"/>
              </a:rPr>
              <a:t>Cảm biến nhiệt độ và độ ẩm không khí – DHT11</a:t>
            </a:r>
          </a:p>
        </p:txBody>
      </p:sp>
      <p:grpSp>
        <p:nvGrpSpPr>
          <p:cNvPr name="Group 16" id="16"/>
          <p:cNvGrpSpPr/>
          <p:nvPr/>
        </p:nvGrpSpPr>
        <p:grpSpPr>
          <a:xfrm rot="0">
            <a:off x="335680" y="4293281"/>
            <a:ext cx="868919" cy="868919"/>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 id="18"/>
            <p:cNvSpPr txBox="true"/>
            <p:nvPr/>
          </p:nvSpPr>
          <p:spPr>
            <a:xfrm>
              <a:off x="76200" y="19050"/>
              <a:ext cx="660400" cy="717550"/>
            </a:xfrm>
            <a:prstGeom prst="rect">
              <a:avLst/>
            </a:prstGeom>
          </p:spPr>
          <p:txBody>
            <a:bodyPr anchor="ctr" rtlCol="false" tIns="50800" lIns="50800" bIns="50800" rIns="50800"/>
            <a:lstStyle/>
            <a:p>
              <a:pPr algn="ctr">
                <a:lnSpc>
                  <a:spcPts val="4183"/>
                </a:lnSpc>
              </a:pPr>
              <a:r>
                <a:rPr lang="en-US" b="true" sz="2988">
                  <a:solidFill>
                    <a:srgbClr val="FFFFFF"/>
                  </a:solidFill>
                  <a:latin typeface="Be Vietnam Ultra-Bold"/>
                  <a:ea typeface="Be Vietnam Ultra-Bold"/>
                  <a:cs typeface="Be Vietnam Ultra-Bold"/>
                  <a:sym typeface="Be Vietnam Ultra-Bold"/>
                </a:rPr>
                <a:t>3.</a:t>
              </a:r>
            </a:p>
          </p:txBody>
        </p:sp>
      </p:grpSp>
      <p:sp>
        <p:nvSpPr>
          <p:cNvPr name="Freeform 19" id="19"/>
          <p:cNvSpPr/>
          <p:nvPr/>
        </p:nvSpPr>
        <p:spPr>
          <a:xfrm flipH="false" flipV="false" rot="0">
            <a:off x="11508692" y="5429104"/>
            <a:ext cx="5750608" cy="4374469"/>
          </a:xfrm>
          <a:custGeom>
            <a:avLst/>
            <a:gdLst/>
            <a:ahLst/>
            <a:cxnLst/>
            <a:rect r="r" b="b" t="t" l="l"/>
            <a:pathLst>
              <a:path h="4374469" w="5750608">
                <a:moveTo>
                  <a:pt x="0" y="0"/>
                </a:moveTo>
                <a:lnTo>
                  <a:pt x="5750608" y="0"/>
                </a:lnTo>
                <a:lnTo>
                  <a:pt x="5750608" y="4374469"/>
                </a:lnTo>
                <a:lnTo>
                  <a:pt x="0" y="4374469"/>
                </a:lnTo>
                <a:lnTo>
                  <a:pt x="0" y="0"/>
                </a:lnTo>
                <a:close/>
              </a:path>
            </a:pathLst>
          </a:custGeom>
          <a:blipFill>
            <a:blip r:embed="rId6"/>
            <a:stretch>
              <a:fillRect l="0" t="-11830" r="0" b="-19628"/>
            </a:stretch>
          </a:blipFill>
        </p:spPr>
      </p:sp>
      <p:sp>
        <p:nvSpPr>
          <p:cNvPr name="TextBox 20" id="20"/>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21" id="21"/>
          <p:cNvSpPr txBox="true"/>
          <p:nvPr/>
        </p:nvSpPr>
        <p:spPr>
          <a:xfrm rot="0">
            <a:off x="6315729" y="281164"/>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22" id="22"/>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23" id="23"/>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24" id="24"/>
          <p:cNvSpPr txBox="true"/>
          <p:nvPr/>
        </p:nvSpPr>
        <p:spPr>
          <a:xfrm rot="0">
            <a:off x="335680" y="2021096"/>
            <a:ext cx="17436964" cy="1296016"/>
          </a:xfrm>
          <a:prstGeom prst="rect">
            <a:avLst/>
          </a:prstGeom>
        </p:spPr>
        <p:txBody>
          <a:bodyPr anchor="t" rtlCol="false" tIns="0" lIns="0" bIns="0" rIns="0">
            <a:spAutoFit/>
          </a:bodyPr>
          <a:lstStyle/>
          <a:p>
            <a:pPr algn="ctr">
              <a:lnSpc>
                <a:spcPts val="10681"/>
              </a:lnSpc>
            </a:pPr>
            <a:r>
              <a:rPr lang="en-US" b="true" sz="7629">
                <a:solidFill>
                  <a:srgbClr val="394B35"/>
                </a:solidFill>
                <a:latin typeface="Be Vietnam Ultra-Bold"/>
                <a:ea typeface="Be Vietnam Ultra-Bold"/>
                <a:cs typeface="Be Vietnam Ultra-Bold"/>
                <a:sym typeface="Be Vietnam Ultra-Bold"/>
              </a:rPr>
              <a:t>CÔNG NGHỆ SỬ DỤNG - PHẦN CỨNG</a:t>
            </a:r>
          </a:p>
        </p:txBody>
      </p:sp>
      <p:sp>
        <p:nvSpPr>
          <p:cNvPr name="TextBox 25" id="25"/>
          <p:cNvSpPr txBox="true"/>
          <p:nvPr/>
        </p:nvSpPr>
        <p:spPr>
          <a:xfrm rot="0">
            <a:off x="541771" y="5303838"/>
            <a:ext cx="30692127" cy="4596427"/>
          </a:xfrm>
          <a:prstGeom prst="rect">
            <a:avLst/>
          </a:prstGeom>
        </p:spPr>
        <p:txBody>
          <a:bodyPr anchor="t" rtlCol="false" tIns="0" lIns="0" bIns="0" rIns="0">
            <a:spAutoFit/>
          </a:bodyPr>
          <a:lstStyle/>
          <a:p>
            <a:pPr algn="l">
              <a:lnSpc>
                <a:spcPts val="3349"/>
              </a:lnSpc>
            </a:pPr>
          </a:p>
          <a:p>
            <a:pPr algn="l">
              <a:lnSpc>
                <a:spcPts val="3349"/>
              </a:lnSpc>
            </a:pPr>
            <a:r>
              <a:rPr lang="en-US" sz="2576" spc="-51">
                <a:solidFill>
                  <a:srgbClr val="FFFFFF"/>
                </a:solidFill>
                <a:latin typeface="Be Vietnam"/>
                <a:ea typeface="Be Vietnam"/>
                <a:cs typeface="Be Vietnam"/>
                <a:sym typeface="Be Vietnam"/>
              </a:rPr>
              <a:t>– Khoảng đo:</a:t>
            </a:r>
          </a:p>
          <a:p>
            <a:pPr algn="l" marL="556216" indent="-278108" lvl="1">
              <a:lnSpc>
                <a:spcPts val="3349"/>
              </a:lnSpc>
              <a:buFont typeface="Arial"/>
              <a:buChar char="•"/>
            </a:pPr>
            <a:r>
              <a:rPr lang="en-US" sz="2576" spc="-51">
                <a:solidFill>
                  <a:srgbClr val="FFFFFF"/>
                </a:solidFill>
                <a:latin typeface="Be Vietnam"/>
                <a:ea typeface="Be Vietnam"/>
                <a:cs typeface="Be Vietnam"/>
                <a:sym typeface="Be Vietnam"/>
              </a:rPr>
              <a:t>Độ ẩm 20 – 80 %RH (±5 %).</a:t>
            </a:r>
          </a:p>
          <a:p>
            <a:pPr algn="l" marL="556216" indent="-278108" lvl="1">
              <a:lnSpc>
                <a:spcPts val="3349"/>
              </a:lnSpc>
              <a:buFont typeface="Arial"/>
              <a:buChar char="•"/>
            </a:pPr>
            <a:r>
              <a:rPr lang="en-US" sz="2576" spc="-51">
                <a:solidFill>
                  <a:srgbClr val="FFFFFF"/>
                </a:solidFill>
                <a:latin typeface="Be Vietnam"/>
                <a:ea typeface="Be Vietnam"/>
                <a:cs typeface="Be Vietnam"/>
                <a:sym typeface="Be Vietnam"/>
              </a:rPr>
              <a:t>Nhiệt độ 0 – 50 °C (±2 °C).</a:t>
            </a:r>
          </a:p>
          <a:p>
            <a:pPr algn="l">
              <a:lnSpc>
                <a:spcPts val="3349"/>
              </a:lnSpc>
            </a:pPr>
            <a:r>
              <a:rPr lang="en-US" sz="2576" spc="-51">
                <a:solidFill>
                  <a:srgbClr val="FFFFFF"/>
                </a:solidFill>
                <a:latin typeface="Be Vietnam"/>
                <a:ea typeface="Be Vietnam"/>
                <a:cs typeface="Be Vietnam"/>
                <a:sym typeface="Be Vietnam"/>
              </a:rPr>
              <a:t>– Thông số kỹ thuật:</a:t>
            </a:r>
          </a:p>
          <a:p>
            <a:pPr algn="l" marL="556216" indent="-278108" lvl="1">
              <a:lnSpc>
                <a:spcPts val="3349"/>
              </a:lnSpc>
              <a:buFont typeface="Arial"/>
              <a:buChar char="•"/>
            </a:pPr>
            <a:r>
              <a:rPr lang="en-US" sz="2576" spc="-51">
                <a:solidFill>
                  <a:srgbClr val="FFFFFF"/>
                </a:solidFill>
                <a:latin typeface="Be Vietnam"/>
                <a:ea typeface="Be Vietnam"/>
                <a:cs typeface="Be Vietnam"/>
                <a:sym typeface="Be Vietnam"/>
              </a:rPr>
              <a:t>Tần số lấy mẫu 1 Hz (1 giây / lần).</a:t>
            </a:r>
          </a:p>
          <a:p>
            <a:pPr algn="l" marL="556216" indent="-278108" lvl="1">
              <a:lnSpc>
                <a:spcPts val="3349"/>
              </a:lnSpc>
              <a:buFont typeface="Arial"/>
              <a:buChar char="•"/>
            </a:pPr>
            <a:r>
              <a:rPr lang="en-US" sz="2576" spc="-51">
                <a:solidFill>
                  <a:srgbClr val="FFFFFF"/>
                </a:solidFill>
                <a:latin typeface="Be Vietnam"/>
                <a:ea typeface="Be Vietnam"/>
                <a:cs typeface="Be Vietnam"/>
                <a:sym typeface="Be Vietnam"/>
              </a:rPr>
              <a:t>Nguồn 3.3 – 5.5 VDC, chuẩn TTL 1 wire.</a:t>
            </a:r>
          </a:p>
          <a:p>
            <a:pPr algn="l" marL="556216" indent="-278108" lvl="1">
              <a:lnSpc>
                <a:spcPts val="3349"/>
              </a:lnSpc>
              <a:buFont typeface="Arial"/>
              <a:buChar char="•"/>
            </a:pPr>
            <a:r>
              <a:rPr lang="en-US" sz="2576" spc="-51">
                <a:solidFill>
                  <a:srgbClr val="FFFFFF"/>
                </a:solidFill>
                <a:latin typeface="Be Vietnam"/>
                <a:ea typeface="Be Vietnam"/>
                <a:cs typeface="Be Vietnam"/>
                <a:sym typeface="Be Vietnam"/>
              </a:rPr>
              <a:t>Kích thước 28 × 12 × 10 mm, 3 chân (VCC – DATA – GND).</a:t>
            </a:r>
          </a:p>
          <a:p>
            <a:pPr algn="l">
              <a:lnSpc>
                <a:spcPts val="3349"/>
              </a:lnSpc>
            </a:pPr>
            <a:r>
              <a:rPr lang="en-US" sz="2576" spc="-51">
                <a:solidFill>
                  <a:srgbClr val="FFFFFF"/>
                </a:solidFill>
                <a:latin typeface="Be Vietnam"/>
                <a:ea typeface="Be Vietnam"/>
                <a:cs typeface="Be Vietnam"/>
                <a:sym typeface="Be Vietnam"/>
              </a:rPr>
              <a:t>– Ứng dụng:</a:t>
            </a:r>
          </a:p>
          <a:p>
            <a:pPr algn="l" marL="556216" indent="-278108" lvl="1">
              <a:lnSpc>
                <a:spcPts val="3349"/>
              </a:lnSpc>
              <a:spcBef>
                <a:spcPct val="0"/>
              </a:spcBef>
              <a:buFont typeface="Arial"/>
              <a:buChar char="•"/>
            </a:pPr>
            <a:r>
              <a:rPr lang="en-US" sz="2576" spc="-51">
                <a:solidFill>
                  <a:srgbClr val="FFFFFF"/>
                </a:solidFill>
                <a:latin typeface="Be Vietnam"/>
                <a:ea typeface="Be Vietnam"/>
                <a:cs typeface="Be Vietnam"/>
                <a:sym typeface="Be Vietnam"/>
              </a:rPr>
              <a:t>Giám sát nhiệt độ và độ ẩm môi trường để điều chỉnh tưới tự động.</a:t>
            </a:r>
          </a:p>
          <a:p>
            <a:pPr algn="l">
              <a:lnSpc>
                <a:spcPts val="3349"/>
              </a:lnSpc>
              <a:spcBef>
                <a:spcPct val="0"/>
              </a:spcBef>
            </a:pPr>
          </a:p>
        </p:txBody>
      </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04321"/>
            <a:chOff x="0" y="0"/>
            <a:chExt cx="5032298" cy="817599"/>
          </a:xfrm>
        </p:grpSpPr>
        <p:sp>
          <p:nvSpPr>
            <p:cNvPr name="Freeform 4" id="4"/>
            <p:cNvSpPr/>
            <p:nvPr/>
          </p:nvSpPr>
          <p:spPr>
            <a:xfrm flipH="false" flipV="false" rot="0">
              <a:off x="0" y="0"/>
              <a:ext cx="5032298" cy="817599"/>
            </a:xfrm>
            <a:custGeom>
              <a:avLst/>
              <a:gdLst/>
              <a:ahLst/>
              <a:cxnLst/>
              <a:rect r="r" b="b" t="t" l="l"/>
              <a:pathLst>
                <a:path h="817599" w="5032298">
                  <a:moveTo>
                    <a:pt x="0" y="0"/>
                  </a:moveTo>
                  <a:lnTo>
                    <a:pt x="5032298" y="0"/>
                  </a:lnTo>
                  <a:lnTo>
                    <a:pt x="5032298" y="817599"/>
                  </a:lnTo>
                  <a:lnTo>
                    <a:pt x="0" y="817599"/>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5569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028479" y="0"/>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sp>
        <p:nvSpPr>
          <p:cNvPr name="Freeform 10" id="10"/>
          <p:cNvSpPr/>
          <p:nvPr/>
        </p:nvSpPr>
        <p:spPr>
          <a:xfrm flipH="false" flipV="false" rot="0">
            <a:off x="0" y="1387827"/>
            <a:ext cx="18288000" cy="2695904"/>
          </a:xfrm>
          <a:custGeom>
            <a:avLst/>
            <a:gdLst/>
            <a:ahLst/>
            <a:cxnLst/>
            <a:rect r="r" b="b" t="t" l="l"/>
            <a:pathLst>
              <a:path h="2695904" w="18288000">
                <a:moveTo>
                  <a:pt x="0" y="0"/>
                </a:moveTo>
                <a:lnTo>
                  <a:pt x="18288000" y="0"/>
                </a:lnTo>
                <a:lnTo>
                  <a:pt x="18288000" y="2695904"/>
                </a:lnTo>
                <a:lnTo>
                  <a:pt x="0" y="2695904"/>
                </a:lnTo>
                <a:lnTo>
                  <a:pt x="0" y="0"/>
                </a:lnTo>
                <a:close/>
              </a:path>
            </a:pathLst>
          </a:custGeom>
          <a:blipFill>
            <a:blip r:embed="rId5">
              <a:alphaModFix amt="18000"/>
            </a:blip>
            <a:stretch>
              <a:fillRect l="0" t="-49380" r="0" b="-274595"/>
            </a:stretch>
          </a:blipFill>
        </p:spPr>
      </p:sp>
      <p:sp>
        <p:nvSpPr>
          <p:cNvPr name="TextBox 11" id="11"/>
          <p:cNvSpPr txBox="true"/>
          <p:nvPr/>
        </p:nvSpPr>
        <p:spPr>
          <a:xfrm rot="0">
            <a:off x="9139238" y="4935537"/>
            <a:ext cx="9525" cy="396875"/>
          </a:xfrm>
          <a:prstGeom prst="rect">
            <a:avLst/>
          </a:prstGeom>
        </p:spPr>
        <p:txBody>
          <a:bodyPr anchor="t" rtlCol="false" tIns="0" lIns="0" bIns="0" rIns="0">
            <a:spAutoFit/>
          </a:bodyPr>
          <a:lstStyle/>
          <a:p>
            <a:pPr algn="ctr">
              <a:lnSpc>
                <a:spcPts val="3249"/>
              </a:lnSpc>
              <a:spcBef>
                <a:spcPct val="0"/>
              </a:spcBef>
            </a:pPr>
          </a:p>
        </p:txBody>
      </p:sp>
      <p:grpSp>
        <p:nvGrpSpPr>
          <p:cNvPr name="Group 12" id="12"/>
          <p:cNvGrpSpPr/>
          <p:nvPr/>
        </p:nvGrpSpPr>
        <p:grpSpPr>
          <a:xfrm rot="0">
            <a:off x="335680" y="5332413"/>
            <a:ext cx="17436964" cy="4784514"/>
            <a:chOff x="0" y="0"/>
            <a:chExt cx="6101339" cy="1673931"/>
          </a:xfrm>
        </p:grpSpPr>
        <p:sp>
          <p:nvSpPr>
            <p:cNvPr name="Freeform 13" id="13"/>
            <p:cNvSpPr/>
            <p:nvPr/>
          </p:nvSpPr>
          <p:spPr>
            <a:xfrm flipH="false" flipV="false" rot="0">
              <a:off x="0" y="0"/>
              <a:ext cx="6101338" cy="1673931"/>
            </a:xfrm>
            <a:custGeom>
              <a:avLst/>
              <a:gdLst/>
              <a:ahLst/>
              <a:cxnLst/>
              <a:rect r="r" b="b" t="t" l="l"/>
              <a:pathLst>
                <a:path h="1673931" w="6101338">
                  <a:moveTo>
                    <a:pt x="6101338" y="8436"/>
                  </a:moveTo>
                  <a:lnTo>
                    <a:pt x="6101338" y="1665495"/>
                  </a:lnTo>
                  <a:cubicBezTo>
                    <a:pt x="6101338" y="1667732"/>
                    <a:pt x="6100450" y="1669878"/>
                    <a:pt x="6098868" y="1671460"/>
                  </a:cubicBezTo>
                  <a:cubicBezTo>
                    <a:pt x="6097286" y="1673042"/>
                    <a:pt x="6095140" y="1673931"/>
                    <a:pt x="6092903" y="1673931"/>
                  </a:cubicBezTo>
                  <a:lnTo>
                    <a:pt x="8436" y="1673931"/>
                  </a:lnTo>
                  <a:cubicBezTo>
                    <a:pt x="6199" y="1673931"/>
                    <a:pt x="4053" y="1673042"/>
                    <a:pt x="2471" y="1671460"/>
                  </a:cubicBezTo>
                  <a:cubicBezTo>
                    <a:pt x="889" y="1669878"/>
                    <a:pt x="0" y="1667732"/>
                    <a:pt x="0" y="1665495"/>
                  </a:cubicBezTo>
                  <a:lnTo>
                    <a:pt x="0" y="8436"/>
                  </a:lnTo>
                  <a:cubicBezTo>
                    <a:pt x="0" y="6199"/>
                    <a:pt x="889" y="4053"/>
                    <a:pt x="2471" y="2471"/>
                  </a:cubicBezTo>
                  <a:cubicBezTo>
                    <a:pt x="4053" y="889"/>
                    <a:pt x="6199" y="0"/>
                    <a:pt x="8436" y="0"/>
                  </a:cubicBezTo>
                  <a:lnTo>
                    <a:pt x="6092903" y="0"/>
                  </a:lnTo>
                  <a:cubicBezTo>
                    <a:pt x="6095140" y="0"/>
                    <a:pt x="6097286" y="889"/>
                    <a:pt x="6098868" y="2471"/>
                  </a:cubicBezTo>
                  <a:cubicBezTo>
                    <a:pt x="6100450" y="4053"/>
                    <a:pt x="6101338" y="6199"/>
                    <a:pt x="6101338" y="8436"/>
                  </a:cubicBezTo>
                  <a:close/>
                </a:path>
              </a:pathLst>
            </a:custGeom>
            <a:solidFill>
              <a:srgbClr val="394B35"/>
            </a:solidFill>
          </p:spPr>
        </p:sp>
        <p:sp>
          <p:nvSpPr>
            <p:cNvPr name="TextBox 14" id="14"/>
            <p:cNvSpPr txBox="true"/>
            <p:nvPr/>
          </p:nvSpPr>
          <p:spPr>
            <a:xfrm>
              <a:off x="0" y="-28575"/>
              <a:ext cx="6101339" cy="1702506"/>
            </a:xfrm>
            <a:prstGeom prst="rect">
              <a:avLst/>
            </a:prstGeom>
          </p:spPr>
          <p:txBody>
            <a:bodyPr anchor="ctr" rtlCol="false" tIns="50800" lIns="50800" bIns="50800" rIns="50800"/>
            <a:lstStyle/>
            <a:p>
              <a:pPr algn="ctr">
                <a:lnSpc>
                  <a:spcPts val="2083"/>
                </a:lnSpc>
              </a:pPr>
            </a:p>
          </p:txBody>
        </p:sp>
      </p:grpSp>
      <p:sp>
        <p:nvSpPr>
          <p:cNvPr name="TextBox 15" id="15"/>
          <p:cNvSpPr txBox="true"/>
          <p:nvPr/>
        </p:nvSpPr>
        <p:spPr>
          <a:xfrm rot="0">
            <a:off x="-2376071" y="4453222"/>
            <a:ext cx="14747493" cy="520463"/>
          </a:xfrm>
          <a:prstGeom prst="rect">
            <a:avLst/>
          </a:prstGeom>
        </p:spPr>
        <p:txBody>
          <a:bodyPr anchor="t" rtlCol="false" tIns="0" lIns="0" bIns="0" rIns="0">
            <a:spAutoFit/>
          </a:bodyPr>
          <a:lstStyle/>
          <a:p>
            <a:pPr algn="ctr">
              <a:lnSpc>
                <a:spcPts val="4249"/>
              </a:lnSpc>
              <a:spcBef>
                <a:spcPct val="0"/>
              </a:spcBef>
            </a:pPr>
            <a:r>
              <a:rPr lang="en-US" b="true" sz="3268" spc="-65">
                <a:solidFill>
                  <a:srgbClr val="394B35"/>
                </a:solidFill>
                <a:latin typeface="Montserrat 2 Medium"/>
                <a:ea typeface="Montserrat 2 Medium"/>
                <a:cs typeface="Montserrat 2 Medium"/>
                <a:sym typeface="Montserrat 2 Medium"/>
              </a:rPr>
              <a:t>Module</a:t>
            </a:r>
            <a:r>
              <a:rPr lang="en-US" b="true" sz="3268" spc="-65">
                <a:solidFill>
                  <a:srgbClr val="394B35"/>
                </a:solidFill>
                <a:latin typeface="Montserrat 2 Medium"/>
                <a:ea typeface="Montserrat 2 Medium"/>
                <a:cs typeface="Montserrat 2 Medium"/>
                <a:sym typeface="Montserrat 2 Medium"/>
              </a:rPr>
              <a:t> Relay Shield 5V (loại 1 kênh)</a:t>
            </a:r>
          </a:p>
        </p:txBody>
      </p:sp>
      <p:grpSp>
        <p:nvGrpSpPr>
          <p:cNvPr name="Group 16" id="16"/>
          <p:cNvGrpSpPr/>
          <p:nvPr/>
        </p:nvGrpSpPr>
        <p:grpSpPr>
          <a:xfrm rot="0">
            <a:off x="335680" y="4293281"/>
            <a:ext cx="868919" cy="868919"/>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 id="18"/>
            <p:cNvSpPr txBox="true"/>
            <p:nvPr/>
          </p:nvSpPr>
          <p:spPr>
            <a:xfrm>
              <a:off x="76200" y="19050"/>
              <a:ext cx="660400" cy="717550"/>
            </a:xfrm>
            <a:prstGeom prst="rect">
              <a:avLst/>
            </a:prstGeom>
          </p:spPr>
          <p:txBody>
            <a:bodyPr anchor="ctr" rtlCol="false" tIns="50800" lIns="50800" bIns="50800" rIns="50800"/>
            <a:lstStyle/>
            <a:p>
              <a:pPr algn="ctr">
                <a:lnSpc>
                  <a:spcPts val="4183"/>
                </a:lnSpc>
              </a:pPr>
              <a:r>
                <a:rPr lang="en-US" b="true" sz="2988">
                  <a:solidFill>
                    <a:srgbClr val="FFFFFF"/>
                  </a:solidFill>
                  <a:latin typeface="Be Vietnam Ultra-Bold"/>
                  <a:ea typeface="Be Vietnam Ultra-Bold"/>
                  <a:cs typeface="Be Vietnam Ultra-Bold"/>
                  <a:sym typeface="Be Vietnam Ultra-Bold"/>
                </a:rPr>
                <a:t>4.</a:t>
              </a:r>
            </a:p>
          </p:txBody>
        </p:sp>
      </p:grpSp>
      <p:sp>
        <p:nvSpPr>
          <p:cNvPr name="Freeform 19" id="19"/>
          <p:cNvSpPr/>
          <p:nvPr/>
        </p:nvSpPr>
        <p:spPr>
          <a:xfrm flipH="false" flipV="false" rot="0">
            <a:off x="11326432" y="5610752"/>
            <a:ext cx="5739803" cy="3835279"/>
          </a:xfrm>
          <a:custGeom>
            <a:avLst/>
            <a:gdLst/>
            <a:ahLst/>
            <a:cxnLst/>
            <a:rect r="r" b="b" t="t" l="l"/>
            <a:pathLst>
              <a:path h="3835279" w="5739803">
                <a:moveTo>
                  <a:pt x="0" y="0"/>
                </a:moveTo>
                <a:lnTo>
                  <a:pt x="5739803" y="0"/>
                </a:lnTo>
                <a:lnTo>
                  <a:pt x="5739803" y="3835279"/>
                </a:lnTo>
                <a:lnTo>
                  <a:pt x="0" y="3835279"/>
                </a:lnTo>
                <a:lnTo>
                  <a:pt x="0" y="0"/>
                </a:lnTo>
                <a:close/>
              </a:path>
            </a:pathLst>
          </a:custGeom>
          <a:blipFill>
            <a:blip r:embed="rId6"/>
            <a:stretch>
              <a:fillRect l="-10752" t="-30638" r="0" b="-35110"/>
            </a:stretch>
          </a:blipFill>
        </p:spPr>
      </p:sp>
      <p:sp>
        <p:nvSpPr>
          <p:cNvPr name="TextBox 20" id="20"/>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21" id="21"/>
          <p:cNvSpPr txBox="true"/>
          <p:nvPr/>
        </p:nvSpPr>
        <p:spPr>
          <a:xfrm rot="0">
            <a:off x="6315729" y="281164"/>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22" id="22"/>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23" id="23"/>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24" id="24"/>
          <p:cNvSpPr txBox="true"/>
          <p:nvPr/>
        </p:nvSpPr>
        <p:spPr>
          <a:xfrm rot="0">
            <a:off x="335680" y="2021096"/>
            <a:ext cx="17436964" cy="1296016"/>
          </a:xfrm>
          <a:prstGeom prst="rect">
            <a:avLst/>
          </a:prstGeom>
        </p:spPr>
        <p:txBody>
          <a:bodyPr anchor="t" rtlCol="false" tIns="0" lIns="0" bIns="0" rIns="0">
            <a:spAutoFit/>
          </a:bodyPr>
          <a:lstStyle/>
          <a:p>
            <a:pPr algn="ctr">
              <a:lnSpc>
                <a:spcPts val="10681"/>
              </a:lnSpc>
            </a:pPr>
            <a:r>
              <a:rPr lang="en-US" b="true" sz="7629">
                <a:solidFill>
                  <a:srgbClr val="394B35"/>
                </a:solidFill>
                <a:latin typeface="Be Vietnam Ultra-Bold"/>
                <a:ea typeface="Be Vietnam Ultra-Bold"/>
                <a:cs typeface="Be Vietnam Ultra-Bold"/>
                <a:sym typeface="Be Vietnam Ultra-Bold"/>
              </a:rPr>
              <a:t>CÔNG NGHỆ SỬ DỤNG - PHẦN CỨNG</a:t>
            </a:r>
          </a:p>
        </p:txBody>
      </p:sp>
      <p:sp>
        <p:nvSpPr>
          <p:cNvPr name="TextBox 25" id="25"/>
          <p:cNvSpPr txBox="true"/>
          <p:nvPr/>
        </p:nvSpPr>
        <p:spPr>
          <a:xfrm rot="0">
            <a:off x="600406" y="5265852"/>
            <a:ext cx="10196187" cy="4879534"/>
          </a:xfrm>
          <a:prstGeom prst="rect">
            <a:avLst/>
          </a:prstGeom>
        </p:spPr>
        <p:txBody>
          <a:bodyPr anchor="t" rtlCol="false" tIns="0" lIns="0" bIns="0" rIns="0">
            <a:spAutoFit/>
          </a:bodyPr>
          <a:lstStyle/>
          <a:p>
            <a:pPr algn="l">
              <a:lnSpc>
                <a:spcPts val="3900"/>
              </a:lnSpc>
            </a:pPr>
          </a:p>
          <a:p>
            <a:pPr algn="l">
              <a:lnSpc>
                <a:spcPts val="3900"/>
              </a:lnSpc>
            </a:pPr>
            <a:r>
              <a:rPr lang="en-US" sz="3000" spc="-60">
                <a:solidFill>
                  <a:srgbClr val="FFFFFF"/>
                </a:solidFill>
                <a:latin typeface="Be Vietnam"/>
                <a:ea typeface="Be Vietnam"/>
                <a:cs typeface="Be Vietnam"/>
                <a:sym typeface="Be Vietnam"/>
              </a:rPr>
              <a:t>– Thông số chính:</a:t>
            </a:r>
          </a:p>
          <a:p>
            <a:pPr algn="l" marL="647700" indent="-323850" lvl="1">
              <a:lnSpc>
                <a:spcPts val="3900"/>
              </a:lnSpc>
              <a:buFont typeface="Arial"/>
              <a:buChar char="•"/>
            </a:pPr>
            <a:r>
              <a:rPr lang="en-US" sz="3000" spc="-60">
                <a:solidFill>
                  <a:srgbClr val="FFFFFF"/>
                </a:solidFill>
                <a:latin typeface="Be Vietnam"/>
                <a:ea typeface="Be Vietnam"/>
                <a:cs typeface="Be Vietnam"/>
                <a:sym typeface="Be Vietnam"/>
              </a:rPr>
              <a:t>Điện áp điều khiển (VCC): 5V.</a:t>
            </a:r>
          </a:p>
          <a:p>
            <a:pPr algn="l" marL="647700" indent="-323850" lvl="1">
              <a:lnSpc>
                <a:spcPts val="3900"/>
              </a:lnSpc>
              <a:buFont typeface="Arial"/>
              <a:buChar char="•"/>
            </a:pPr>
            <a:r>
              <a:rPr lang="en-US" sz="3000" spc="-60">
                <a:solidFill>
                  <a:srgbClr val="FFFFFF"/>
                </a:solidFill>
                <a:latin typeface="Be Vietnam"/>
                <a:ea typeface="Be Vietnam"/>
                <a:cs typeface="Be Vietnam"/>
                <a:sym typeface="Be Vietnam"/>
              </a:rPr>
              <a:t>Tín </a:t>
            </a:r>
            <a:r>
              <a:rPr lang="en-US" sz="3000" spc="-60">
                <a:solidFill>
                  <a:srgbClr val="FFFFFF"/>
                </a:solidFill>
                <a:latin typeface="Be Vietnam"/>
                <a:ea typeface="Be Vietnam"/>
                <a:cs typeface="Be Vietnam"/>
                <a:sym typeface="Be Vietnam"/>
              </a:rPr>
              <a:t>hiệu kích (IN):  Chân D1.</a:t>
            </a:r>
          </a:p>
          <a:p>
            <a:pPr algn="l" marL="647700" indent="-323850" lvl="1">
              <a:lnSpc>
                <a:spcPts val="3900"/>
              </a:lnSpc>
              <a:buFont typeface="Arial"/>
              <a:buChar char="•"/>
            </a:pPr>
            <a:r>
              <a:rPr lang="en-US" sz="3000" spc="-60">
                <a:solidFill>
                  <a:srgbClr val="FFFFFF"/>
                </a:solidFill>
                <a:latin typeface="Be Vietnam"/>
                <a:ea typeface="Be Vietnam"/>
                <a:cs typeface="Be Vietnam"/>
                <a:sym typeface="Be Vietnam"/>
              </a:rPr>
              <a:t>Khả năng chịu tải: Chịu được hiệu điện thế lên đến 250VAC 10A.</a:t>
            </a:r>
          </a:p>
          <a:p>
            <a:pPr algn="l">
              <a:lnSpc>
                <a:spcPts val="3900"/>
              </a:lnSpc>
            </a:pPr>
            <a:r>
              <a:rPr lang="en-US" sz="3000" spc="-60">
                <a:solidFill>
                  <a:srgbClr val="FFFFFF"/>
                </a:solidFill>
                <a:latin typeface="Be Vietnam"/>
                <a:ea typeface="Be Vietnam"/>
                <a:cs typeface="Be Vietnam"/>
                <a:sym typeface="Be Vietnam"/>
              </a:rPr>
              <a:t>– Ứng dụng:</a:t>
            </a:r>
          </a:p>
          <a:p>
            <a:pPr algn="l" marL="647700" indent="-323850" lvl="1">
              <a:lnSpc>
                <a:spcPts val="3900"/>
              </a:lnSpc>
              <a:spcBef>
                <a:spcPct val="0"/>
              </a:spcBef>
              <a:buFont typeface="Arial"/>
              <a:buChar char="•"/>
            </a:pPr>
            <a:r>
              <a:rPr lang="en-US" sz="3000" spc="-60">
                <a:solidFill>
                  <a:srgbClr val="FFFFFF"/>
                </a:solidFill>
                <a:latin typeface="Be Vietnam"/>
                <a:ea typeface="Be Vietnam"/>
                <a:cs typeface="Be Vietnam"/>
                <a:sym typeface="Be Vietnam"/>
              </a:rPr>
              <a:t>Điều khiển được các thiết bị có tải lớn từ những tín hiệu điện thấp</a:t>
            </a:r>
            <a:r>
              <a:rPr lang="en-US" sz="3000" spc="-60">
                <a:solidFill>
                  <a:srgbClr val="FFFFFF"/>
                </a:solidFill>
                <a:latin typeface="Be Vietnam"/>
                <a:ea typeface="Be Vietnam"/>
                <a:cs typeface="Be Vietnam"/>
                <a:sym typeface="Be Vietnam"/>
              </a:rPr>
              <a:t>.</a:t>
            </a:r>
          </a:p>
          <a:p>
            <a:pPr algn="l">
              <a:lnSpc>
                <a:spcPts val="3340"/>
              </a:lnSpc>
              <a:spcBef>
                <a:spcPct val="0"/>
              </a:spcBef>
            </a:pPr>
          </a:p>
        </p:txBody>
      </p:sp>
    </p:spTree>
  </p:cSld>
  <p:clrMapOvr>
    <a:masterClrMapping/>
  </p:clrMapOvr>
  <p:transition spd="fast">
    <p:fade/>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04321"/>
            <a:chOff x="0" y="0"/>
            <a:chExt cx="5032298" cy="817599"/>
          </a:xfrm>
        </p:grpSpPr>
        <p:sp>
          <p:nvSpPr>
            <p:cNvPr name="Freeform 4" id="4"/>
            <p:cNvSpPr/>
            <p:nvPr/>
          </p:nvSpPr>
          <p:spPr>
            <a:xfrm flipH="false" flipV="false" rot="0">
              <a:off x="0" y="0"/>
              <a:ext cx="5032298" cy="817599"/>
            </a:xfrm>
            <a:custGeom>
              <a:avLst/>
              <a:gdLst/>
              <a:ahLst/>
              <a:cxnLst/>
              <a:rect r="r" b="b" t="t" l="l"/>
              <a:pathLst>
                <a:path h="817599" w="5032298">
                  <a:moveTo>
                    <a:pt x="0" y="0"/>
                  </a:moveTo>
                  <a:lnTo>
                    <a:pt x="5032298" y="0"/>
                  </a:lnTo>
                  <a:lnTo>
                    <a:pt x="5032298" y="817599"/>
                  </a:lnTo>
                  <a:lnTo>
                    <a:pt x="0" y="817599"/>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5569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028479" y="0"/>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sp>
        <p:nvSpPr>
          <p:cNvPr name="Freeform 10" id="10"/>
          <p:cNvSpPr/>
          <p:nvPr/>
        </p:nvSpPr>
        <p:spPr>
          <a:xfrm flipH="false" flipV="false" rot="0">
            <a:off x="0" y="1387827"/>
            <a:ext cx="18288000" cy="2695904"/>
          </a:xfrm>
          <a:custGeom>
            <a:avLst/>
            <a:gdLst/>
            <a:ahLst/>
            <a:cxnLst/>
            <a:rect r="r" b="b" t="t" l="l"/>
            <a:pathLst>
              <a:path h="2695904" w="18288000">
                <a:moveTo>
                  <a:pt x="0" y="0"/>
                </a:moveTo>
                <a:lnTo>
                  <a:pt x="18288000" y="0"/>
                </a:lnTo>
                <a:lnTo>
                  <a:pt x="18288000" y="2695904"/>
                </a:lnTo>
                <a:lnTo>
                  <a:pt x="0" y="2695904"/>
                </a:lnTo>
                <a:lnTo>
                  <a:pt x="0" y="0"/>
                </a:lnTo>
                <a:close/>
              </a:path>
            </a:pathLst>
          </a:custGeom>
          <a:blipFill>
            <a:blip r:embed="rId5">
              <a:alphaModFix amt="18000"/>
            </a:blip>
            <a:stretch>
              <a:fillRect l="0" t="-49380" r="0" b="-274595"/>
            </a:stretch>
          </a:blipFill>
        </p:spPr>
      </p:sp>
      <p:sp>
        <p:nvSpPr>
          <p:cNvPr name="TextBox 11" id="11"/>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2" id="12"/>
          <p:cNvSpPr txBox="true"/>
          <p:nvPr/>
        </p:nvSpPr>
        <p:spPr>
          <a:xfrm rot="0">
            <a:off x="6315729" y="281164"/>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13" id="13"/>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14" id="14"/>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15" id="15"/>
          <p:cNvSpPr txBox="true"/>
          <p:nvPr/>
        </p:nvSpPr>
        <p:spPr>
          <a:xfrm rot="0">
            <a:off x="335680" y="2021096"/>
            <a:ext cx="17436964" cy="1296016"/>
          </a:xfrm>
          <a:prstGeom prst="rect">
            <a:avLst/>
          </a:prstGeom>
        </p:spPr>
        <p:txBody>
          <a:bodyPr anchor="t" rtlCol="false" tIns="0" lIns="0" bIns="0" rIns="0">
            <a:spAutoFit/>
          </a:bodyPr>
          <a:lstStyle/>
          <a:p>
            <a:pPr algn="ctr">
              <a:lnSpc>
                <a:spcPts val="10681"/>
              </a:lnSpc>
            </a:pPr>
            <a:r>
              <a:rPr lang="en-US" b="true" sz="7629">
                <a:solidFill>
                  <a:srgbClr val="394B35"/>
                </a:solidFill>
                <a:latin typeface="Be Vietnam Ultra-Bold"/>
                <a:ea typeface="Be Vietnam Ultra-Bold"/>
                <a:cs typeface="Be Vietnam Ultra-Bold"/>
                <a:sym typeface="Be Vietnam Ultra-Bold"/>
              </a:rPr>
              <a:t>CÔNG NGHỆ SỬ DỤNG - PHẦN MỀM</a:t>
            </a:r>
          </a:p>
        </p:txBody>
      </p:sp>
      <p:sp>
        <p:nvSpPr>
          <p:cNvPr name="TextBox 16" id="16"/>
          <p:cNvSpPr txBox="true"/>
          <p:nvPr/>
        </p:nvSpPr>
        <p:spPr>
          <a:xfrm rot="0">
            <a:off x="9139238" y="4935537"/>
            <a:ext cx="9525" cy="396875"/>
          </a:xfrm>
          <a:prstGeom prst="rect">
            <a:avLst/>
          </a:prstGeom>
        </p:spPr>
        <p:txBody>
          <a:bodyPr anchor="t" rtlCol="false" tIns="0" lIns="0" bIns="0" rIns="0">
            <a:spAutoFit/>
          </a:bodyPr>
          <a:lstStyle/>
          <a:p>
            <a:pPr algn="ctr">
              <a:lnSpc>
                <a:spcPts val="3249"/>
              </a:lnSpc>
              <a:spcBef>
                <a:spcPct val="0"/>
              </a:spcBef>
            </a:pPr>
          </a:p>
        </p:txBody>
      </p:sp>
      <p:grpSp>
        <p:nvGrpSpPr>
          <p:cNvPr name="Group 17" id="17"/>
          <p:cNvGrpSpPr/>
          <p:nvPr/>
        </p:nvGrpSpPr>
        <p:grpSpPr>
          <a:xfrm rot="0">
            <a:off x="335680" y="5637213"/>
            <a:ext cx="17436964" cy="4784514"/>
            <a:chOff x="0" y="0"/>
            <a:chExt cx="6101339" cy="1673931"/>
          </a:xfrm>
        </p:grpSpPr>
        <p:sp>
          <p:nvSpPr>
            <p:cNvPr name="Freeform 18" id="18"/>
            <p:cNvSpPr/>
            <p:nvPr/>
          </p:nvSpPr>
          <p:spPr>
            <a:xfrm flipH="false" flipV="false" rot="0">
              <a:off x="0" y="0"/>
              <a:ext cx="6101338" cy="1673931"/>
            </a:xfrm>
            <a:custGeom>
              <a:avLst/>
              <a:gdLst/>
              <a:ahLst/>
              <a:cxnLst/>
              <a:rect r="r" b="b" t="t" l="l"/>
              <a:pathLst>
                <a:path h="1673931" w="6101338">
                  <a:moveTo>
                    <a:pt x="6101338" y="8436"/>
                  </a:moveTo>
                  <a:lnTo>
                    <a:pt x="6101338" y="1665495"/>
                  </a:lnTo>
                  <a:cubicBezTo>
                    <a:pt x="6101338" y="1667732"/>
                    <a:pt x="6100450" y="1669878"/>
                    <a:pt x="6098868" y="1671460"/>
                  </a:cubicBezTo>
                  <a:cubicBezTo>
                    <a:pt x="6097286" y="1673042"/>
                    <a:pt x="6095140" y="1673931"/>
                    <a:pt x="6092903" y="1673931"/>
                  </a:cubicBezTo>
                  <a:lnTo>
                    <a:pt x="8436" y="1673931"/>
                  </a:lnTo>
                  <a:cubicBezTo>
                    <a:pt x="6199" y="1673931"/>
                    <a:pt x="4053" y="1673042"/>
                    <a:pt x="2471" y="1671460"/>
                  </a:cubicBezTo>
                  <a:cubicBezTo>
                    <a:pt x="889" y="1669878"/>
                    <a:pt x="0" y="1667732"/>
                    <a:pt x="0" y="1665495"/>
                  </a:cubicBezTo>
                  <a:lnTo>
                    <a:pt x="0" y="8436"/>
                  </a:lnTo>
                  <a:cubicBezTo>
                    <a:pt x="0" y="6199"/>
                    <a:pt x="889" y="4053"/>
                    <a:pt x="2471" y="2471"/>
                  </a:cubicBezTo>
                  <a:cubicBezTo>
                    <a:pt x="4053" y="889"/>
                    <a:pt x="6199" y="0"/>
                    <a:pt x="8436" y="0"/>
                  </a:cubicBezTo>
                  <a:lnTo>
                    <a:pt x="6092903" y="0"/>
                  </a:lnTo>
                  <a:cubicBezTo>
                    <a:pt x="6095140" y="0"/>
                    <a:pt x="6097286" y="889"/>
                    <a:pt x="6098868" y="2471"/>
                  </a:cubicBezTo>
                  <a:cubicBezTo>
                    <a:pt x="6100450" y="4053"/>
                    <a:pt x="6101338" y="6199"/>
                    <a:pt x="6101338" y="8436"/>
                  </a:cubicBezTo>
                  <a:close/>
                </a:path>
              </a:pathLst>
            </a:custGeom>
            <a:solidFill>
              <a:srgbClr val="394B35"/>
            </a:solidFill>
          </p:spPr>
        </p:sp>
        <p:sp>
          <p:nvSpPr>
            <p:cNvPr name="TextBox 19" id="19"/>
            <p:cNvSpPr txBox="true"/>
            <p:nvPr/>
          </p:nvSpPr>
          <p:spPr>
            <a:xfrm>
              <a:off x="0" y="-28575"/>
              <a:ext cx="6101339" cy="1702506"/>
            </a:xfrm>
            <a:prstGeom prst="rect">
              <a:avLst/>
            </a:prstGeom>
          </p:spPr>
          <p:txBody>
            <a:bodyPr anchor="ctr" rtlCol="false" tIns="50800" lIns="50800" bIns="50800" rIns="50800"/>
            <a:lstStyle/>
            <a:p>
              <a:pPr algn="ctr">
                <a:lnSpc>
                  <a:spcPts val="2083"/>
                </a:lnSpc>
              </a:pPr>
            </a:p>
          </p:txBody>
        </p:sp>
      </p:grpSp>
      <p:sp>
        <p:nvSpPr>
          <p:cNvPr name="TextBox 20" id="20"/>
          <p:cNvSpPr txBox="true"/>
          <p:nvPr/>
        </p:nvSpPr>
        <p:spPr>
          <a:xfrm rot="0">
            <a:off x="-2772958" y="4312331"/>
            <a:ext cx="14747493" cy="758589"/>
          </a:xfrm>
          <a:prstGeom prst="rect">
            <a:avLst/>
          </a:prstGeom>
        </p:spPr>
        <p:txBody>
          <a:bodyPr anchor="t" rtlCol="false" tIns="0" lIns="0" bIns="0" rIns="0">
            <a:spAutoFit/>
          </a:bodyPr>
          <a:lstStyle/>
          <a:p>
            <a:pPr algn="ctr">
              <a:lnSpc>
                <a:spcPts val="6199"/>
              </a:lnSpc>
              <a:spcBef>
                <a:spcPct val="0"/>
              </a:spcBef>
            </a:pPr>
            <a:r>
              <a:rPr lang="en-US" b="true" sz="4768" spc="-95">
                <a:solidFill>
                  <a:srgbClr val="394B35"/>
                </a:solidFill>
                <a:latin typeface="Montserrat 2 Medium"/>
                <a:ea typeface="Montserrat 2 Medium"/>
                <a:cs typeface="Montserrat 2 Medium"/>
                <a:sym typeface="Montserrat 2 Medium"/>
              </a:rPr>
              <a:t>Môi trường phát triển</a:t>
            </a:r>
          </a:p>
        </p:txBody>
      </p:sp>
      <p:grpSp>
        <p:nvGrpSpPr>
          <p:cNvPr name="Group 21" id="21"/>
          <p:cNvGrpSpPr/>
          <p:nvPr/>
        </p:nvGrpSpPr>
        <p:grpSpPr>
          <a:xfrm rot="0">
            <a:off x="335680" y="4293281"/>
            <a:ext cx="868919" cy="868919"/>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3" id="23"/>
            <p:cNvSpPr txBox="true"/>
            <p:nvPr/>
          </p:nvSpPr>
          <p:spPr>
            <a:xfrm>
              <a:off x="76200" y="19050"/>
              <a:ext cx="660400" cy="717550"/>
            </a:xfrm>
            <a:prstGeom prst="rect">
              <a:avLst/>
            </a:prstGeom>
          </p:spPr>
          <p:txBody>
            <a:bodyPr anchor="ctr" rtlCol="false" tIns="50800" lIns="50800" bIns="50800" rIns="50800"/>
            <a:lstStyle/>
            <a:p>
              <a:pPr algn="ctr">
                <a:lnSpc>
                  <a:spcPts val="4183"/>
                </a:lnSpc>
              </a:pPr>
              <a:r>
                <a:rPr lang="en-US" b="true" sz="2988">
                  <a:solidFill>
                    <a:srgbClr val="FFFFFF"/>
                  </a:solidFill>
                  <a:latin typeface="Be Vietnam Ultra-Bold"/>
                  <a:ea typeface="Be Vietnam Ultra-Bold"/>
                  <a:cs typeface="Be Vietnam Ultra-Bold"/>
                  <a:sym typeface="Be Vietnam Ultra-Bold"/>
                </a:rPr>
                <a:t>1.</a:t>
              </a:r>
            </a:p>
          </p:txBody>
        </p:sp>
      </p:grpSp>
      <p:sp>
        <p:nvSpPr>
          <p:cNvPr name="TextBox 24" id="24"/>
          <p:cNvSpPr txBox="true"/>
          <p:nvPr/>
        </p:nvSpPr>
        <p:spPr>
          <a:xfrm rot="0">
            <a:off x="638925" y="6131137"/>
            <a:ext cx="16595655" cy="3768090"/>
          </a:xfrm>
          <a:prstGeom prst="rect">
            <a:avLst/>
          </a:prstGeom>
        </p:spPr>
        <p:txBody>
          <a:bodyPr anchor="t" rtlCol="false" tIns="0" lIns="0" bIns="0" rIns="0">
            <a:spAutoFit/>
          </a:bodyPr>
          <a:lstStyle/>
          <a:p>
            <a:pPr algn="l">
              <a:lnSpc>
                <a:spcPts val="4159"/>
              </a:lnSpc>
              <a:spcBef>
                <a:spcPct val="0"/>
              </a:spcBef>
            </a:pPr>
            <a:r>
              <a:rPr lang="en-US" b="true" sz="3199" spc="-63">
                <a:solidFill>
                  <a:srgbClr val="FFFFFF"/>
                </a:solidFill>
                <a:latin typeface="Montserrat 2 Medium"/>
                <a:ea typeface="Montserrat 2 Medium"/>
                <a:cs typeface="Montserrat 2 Medium"/>
                <a:sym typeface="Montserrat 2 Medium"/>
              </a:rPr>
              <a:t>-  Arduino IDE: Được sử dụng để lập trình và nạp chương trình điều khiển và vi điều khiển (ESP32/Arduino).Đây là công cụ chính để viết mã, biên dịch và quản lý kết nối với phần cứng IoT. </a:t>
            </a:r>
          </a:p>
          <a:p>
            <a:pPr algn="l">
              <a:lnSpc>
                <a:spcPts val="4419"/>
              </a:lnSpc>
              <a:spcBef>
                <a:spcPct val="0"/>
              </a:spcBef>
            </a:pPr>
            <a:r>
              <a:rPr lang="en-US" b="true" sz="3399" spc="-67">
                <a:solidFill>
                  <a:srgbClr val="FFFFFF"/>
                </a:solidFill>
                <a:latin typeface="Montserrat 2 Medium"/>
                <a:ea typeface="Montserrat 2 Medium"/>
                <a:cs typeface="Montserrat 2 Medium"/>
                <a:sym typeface="Montserrat 2 Medium"/>
              </a:rPr>
              <a:t>-</a:t>
            </a:r>
            <a:r>
              <a:rPr lang="en-US" b="true" sz="3399" spc="-67">
                <a:solidFill>
                  <a:srgbClr val="FFFFFF"/>
                </a:solidFill>
                <a:latin typeface="Montserrat 2 Medium"/>
                <a:ea typeface="Montserrat 2 Medium"/>
                <a:cs typeface="Montserrat 2 Medium"/>
                <a:sym typeface="Montserrat 2 Medium"/>
              </a:rPr>
              <a:t> Visual Studio Code: Trình soạn thảo mã nguồn hiện đại, hỗ trợ nhiều ngôn ngữ lập trình và có nhiều tiện ích (extension). VS Code được sử dụng để phát triển cả frontend(ReactJS) và backend(NodeJS), đồng thời dễ dàng quản lý dự án với Git.</a:t>
            </a:r>
          </a:p>
        </p:txBody>
      </p:sp>
    </p:spTree>
  </p:cSld>
  <p:clrMapOvr>
    <a:masterClrMapping/>
  </p:clrMapOvr>
  <p:transition spd="fast">
    <p:fade/>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04321"/>
            <a:chOff x="0" y="0"/>
            <a:chExt cx="5032298" cy="817599"/>
          </a:xfrm>
        </p:grpSpPr>
        <p:sp>
          <p:nvSpPr>
            <p:cNvPr name="Freeform 4" id="4"/>
            <p:cNvSpPr/>
            <p:nvPr/>
          </p:nvSpPr>
          <p:spPr>
            <a:xfrm flipH="false" flipV="false" rot="0">
              <a:off x="0" y="0"/>
              <a:ext cx="5032298" cy="817599"/>
            </a:xfrm>
            <a:custGeom>
              <a:avLst/>
              <a:gdLst/>
              <a:ahLst/>
              <a:cxnLst/>
              <a:rect r="r" b="b" t="t" l="l"/>
              <a:pathLst>
                <a:path h="817599" w="5032298">
                  <a:moveTo>
                    <a:pt x="0" y="0"/>
                  </a:moveTo>
                  <a:lnTo>
                    <a:pt x="5032298" y="0"/>
                  </a:lnTo>
                  <a:lnTo>
                    <a:pt x="5032298" y="817599"/>
                  </a:lnTo>
                  <a:lnTo>
                    <a:pt x="0" y="817599"/>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5569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028479" y="0"/>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sp>
        <p:nvSpPr>
          <p:cNvPr name="Freeform 10" id="10"/>
          <p:cNvSpPr/>
          <p:nvPr/>
        </p:nvSpPr>
        <p:spPr>
          <a:xfrm flipH="false" flipV="false" rot="0">
            <a:off x="0" y="1387827"/>
            <a:ext cx="18288000" cy="2695904"/>
          </a:xfrm>
          <a:custGeom>
            <a:avLst/>
            <a:gdLst/>
            <a:ahLst/>
            <a:cxnLst/>
            <a:rect r="r" b="b" t="t" l="l"/>
            <a:pathLst>
              <a:path h="2695904" w="18288000">
                <a:moveTo>
                  <a:pt x="0" y="0"/>
                </a:moveTo>
                <a:lnTo>
                  <a:pt x="18288000" y="0"/>
                </a:lnTo>
                <a:lnTo>
                  <a:pt x="18288000" y="2695904"/>
                </a:lnTo>
                <a:lnTo>
                  <a:pt x="0" y="2695904"/>
                </a:lnTo>
                <a:lnTo>
                  <a:pt x="0" y="0"/>
                </a:lnTo>
                <a:close/>
              </a:path>
            </a:pathLst>
          </a:custGeom>
          <a:blipFill>
            <a:blip r:embed="rId5">
              <a:alphaModFix amt="18000"/>
            </a:blip>
            <a:stretch>
              <a:fillRect l="0" t="-49380" r="0" b="-274595"/>
            </a:stretch>
          </a:blipFill>
        </p:spPr>
      </p:sp>
      <p:sp>
        <p:nvSpPr>
          <p:cNvPr name="TextBox 11" id="11"/>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2" id="12"/>
          <p:cNvSpPr txBox="true"/>
          <p:nvPr/>
        </p:nvSpPr>
        <p:spPr>
          <a:xfrm rot="0">
            <a:off x="6315729" y="281164"/>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13" id="13"/>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14" id="14"/>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15" id="15"/>
          <p:cNvSpPr txBox="true"/>
          <p:nvPr/>
        </p:nvSpPr>
        <p:spPr>
          <a:xfrm rot="0">
            <a:off x="335680" y="2021096"/>
            <a:ext cx="17436964" cy="1296016"/>
          </a:xfrm>
          <a:prstGeom prst="rect">
            <a:avLst/>
          </a:prstGeom>
        </p:spPr>
        <p:txBody>
          <a:bodyPr anchor="t" rtlCol="false" tIns="0" lIns="0" bIns="0" rIns="0">
            <a:spAutoFit/>
          </a:bodyPr>
          <a:lstStyle/>
          <a:p>
            <a:pPr algn="ctr">
              <a:lnSpc>
                <a:spcPts val="10681"/>
              </a:lnSpc>
            </a:pPr>
            <a:r>
              <a:rPr lang="en-US" b="true" sz="7629">
                <a:solidFill>
                  <a:srgbClr val="394B35"/>
                </a:solidFill>
                <a:latin typeface="Be Vietnam Ultra-Bold"/>
                <a:ea typeface="Be Vietnam Ultra-Bold"/>
                <a:cs typeface="Be Vietnam Ultra-Bold"/>
                <a:sym typeface="Be Vietnam Ultra-Bold"/>
              </a:rPr>
              <a:t>CÔNG NGHỆ SỬ DỤNG - PHẦN MỀM</a:t>
            </a:r>
          </a:p>
        </p:txBody>
      </p:sp>
      <p:sp>
        <p:nvSpPr>
          <p:cNvPr name="TextBox 16" id="16"/>
          <p:cNvSpPr txBox="true"/>
          <p:nvPr/>
        </p:nvSpPr>
        <p:spPr>
          <a:xfrm rot="0">
            <a:off x="9139238" y="4935537"/>
            <a:ext cx="9525" cy="396875"/>
          </a:xfrm>
          <a:prstGeom prst="rect">
            <a:avLst/>
          </a:prstGeom>
        </p:spPr>
        <p:txBody>
          <a:bodyPr anchor="t" rtlCol="false" tIns="0" lIns="0" bIns="0" rIns="0">
            <a:spAutoFit/>
          </a:bodyPr>
          <a:lstStyle/>
          <a:p>
            <a:pPr algn="ctr">
              <a:lnSpc>
                <a:spcPts val="3249"/>
              </a:lnSpc>
              <a:spcBef>
                <a:spcPct val="0"/>
              </a:spcBef>
            </a:pPr>
          </a:p>
        </p:txBody>
      </p:sp>
      <p:grpSp>
        <p:nvGrpSpPr>
          <p:cNvPr name="Group 17" id="17"/>
          <p:cNvGrpSpPr/>
          <p:nvPr/>
        </p:nvGrpSpPr>
        <p:grpSpPr>
          <a:xfrm rot="0">
            <a:off x="335680" y="5637213"/>
            <a:ext cx="17436964" cy="4784514"/>
            <a:chOff x="0" y="0"/>
            <a:chExt cx="6101339" cy="1673931"/>
          </a:xfrm>
        </p:grpSpPr>
        <p:sp>
          <p:nvSpPr>
            <p:cNvPr name="Freeform 18" id="18"/>
            <p:cNvSpPr/>
            <p:nvPr/>
          </p:nvSpPr>
          <p:spPr>
            <a:xfrm flipH="false" flipV="false" rot="0">
              <a:off x="0" y="0"/>
              <a:ext cx="6101338" cy="1673931"/>
            </a:xfrm>
            <a:custGeom>
              <a:avLst/>
              <a:gdLst/>
              <a:ahLst/>
              <a:cxnLst/>
              <a:rect r="r" b="b" t="t" l="l"/>
              <a:pathLst>
                <a:path h="1673931" w="6101338">
                  <a:moveTo>
                    <a:pt x="6101338" y="8436"/>
                  </a:moveTo>
                  <a:lnTo>
                    <a:pt x="6101338" y="1665495"/>
                  </a:lnTo>
                  <a:cubicBezTo>
                    <a:pt x="6101338" y="1667732"/>
                    <a:pt x="6100450" y="1669878"/>
                    <a:pt x="6098868" y="1671460"/>
                  </a:cubicBezTo>
                  <a:cubicBezTo>
                    <a:pt x="6097286" y="1673042"/>
                    <a:pt x="6095140" y="1673931"/>
                    <a:pt x="6092903" y="1673931"/>
                  </a:cubicBezTo>
                  <a:lnTo>
                    <a:pt x="8436" y="1673931"/>
                  </a:lnTo>
                  <a:cubicBezTo>
                    <a:pt x="6199" y="1673931"/>
                    <a:pt x="4053" y="1673042"/>
                    <a:pt x="2471" y="1671460"/>
                  </a:cubicBezTo>
                  <a:cubicBezTo>
                    <a:pt x="889" y="1669878"/>
                    <a:pt x="0" y="1667732"/>
                    <a:pt x="0" y="1665495"/>
                  </a:cubicBezTo>
                  <a:lnTo>
                    <a:pt x="0" y="8436"/>
                  </a:lnTo>
                  <a:cubicBezTo>
                    <a:pt x="0" y="6199"/>
                    <a:pt x="889" y="4053"/>
                    <a:pt x="2471" y="2471"/>
                  </a:cubicBezTo>
                  <a:cubicBezTo>
                    <a:pt x="4053" y="889"/>
                    <a:pt x="6199" y="0"/>
                    <a:pt x="8436" y="0"/>
                  </a:cubicBezTo>
                  <a:lnTo>
                    <a:pt x="6092903" y="0"/>
                  </a:lnTo>
                  <a:cubicBezTo>
                    <a:pt x="6095140" y="0"/>
                    <a:pt x="6097286" y="889"/>
                    <a:pt x="6098868" y="2471"/>
                  </a:cubicBezTo>
                  <a:cubicBezTo>
                    <a:pt x="6100450" y="4053"/>
                    <a:pt x="6101338" y="6199"/>
                    <a:pt x="6101338" y="8436"/>
                  </a:cubicBezTo>
                  <a:close/>
                </a:path>
              </a:pathLst>
            </a:custGeom>
            <a:solidFill>
              <a:srgbClr val="394B35"/>
            </a:solidFill>
          </p:spPr>
        </p:sp>
        <p:sp>
          <p:nvSpPr>
            <p:cNvPr name="TextBox 19" id="19"/>
            <p:cNvSpPr txBox="true"/>
            <p:nvPr/>
          </p:nvSpPr>
          <p:spPr>
            <a:xfrm>
              <a:off x="0" y="-28575"/>
              <a:ext cx="6101339" cy="1702506"/>
            </a:xfrm>
            <a:prstGeom prst="rect">
              <a:avLst/>
            </a:prstGeom>
          </p:spPr>
          <p:txBody>
            <a:bodyPr anchor="ctr" rtlCol="false" tIns="50800" lIns="50800" bIns="50800" rIns="50800"/>
            <a:lstStyle/>
            <a:p>
              <a:pPr algn="ctr">
                <a:lnSpc>
                  <a:spcPts val="2083"/>
                </a:lnSpc>
              </a:pPr>
            </a:p>
          </p:txBody>
        </p:sp>
      </p:grpSp>
      <p:sp>
        <p:nvSpPr>
          <p:cNvPr name="TextBox 20" id="20"/>
          <p:cNvSpPr txBox="true"/>
          <p:nvPr/>
        </p:nvSpPr>
        <p:spPr>
          <a:xfrm rot="0">
            <a:off x="-4299224" y="4302806"/>
            <a:ext cx="14747493" cy="829709"/>
          </a:xfrm>
          <a:prstGeom prst="rect">
            <a:avLst/>
          </a:prstGeom>
        </p:spPr>
        <p:txBody>
          <a:bodyPr anchor="t" rtlCol="false" tIns="0" lIns="0" bIns="0" rIns="0">
            <a:spAutoFit/>
          </a:bodyPr>
          <a:lstStyle/>
          <a:p>
            <a:pPr algn="ctr">
              <a:lnSpc>
                <a:spcPts val="6719"/>
              </a:lnSpc>
              <a:spcBef>
                <a:spcPct val="0"/>
              </a:spcBef>
            </a:pPr>
            <a:r>
              <a:rPr lang="en-US" b="true" sz="5168" spc="-103">
                <a:solidFill>
                  <a:srgbClr val="394B35"/>
                </a:solidFill>
                <a:latin typeface="Montserrat 2 Medium"/>
                <a:ea typeface="Montserrat 2 Medium"/>
                <a:cs typeface="Montserrat 2 Medium"/>
                <a:sym typeface="Montserrat 2 Medium"/>
              </a:rPr>
              <a:t>Frontend:</a:t>
            </a:r>
          </a:p>
        </p:txBody>
      </p:sp>
      <p:grpSp>
        <p:nvGrpSpPr>
          <p:cNvPr name="Group 21" id="21"/>
          <p:cNvGrpSpPr/>
          <p:nvPr/>
        </p:nvGrpSpPr>
        <p:grpSpPr>
          <a:xfrm rot="0">
            <a:off x="335680" y="4293281"/>
            <a:ext cx="868919" cy="868919"/>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3" id="23"/>
            <p:cNvSpPr txBox="true"/>
            <p:nvPr/>
          </p:nvSpPr>
          <p:spPr>
            <a:xfrm>
              <a:off x="76200" y="19050"/>
              <a:ext cx="660400" cy="717550"/>
            </a:xfrm>
            <a:prstGeom prst="rect">
              <a:avLst/>
            </a:prstGeom>
          </p:spPr>
          <p:txBody>
            <a:bodyPr anchor="ctr" rtlCol="false" tIns="50800" lIns="50800" bIns="50800" rIns="50800"/>
            <a:lstStyle/>
            <a:p>
              <a:pPr algn="ctr">
                <a:lnSpc>
                  <a:spcPts val="4183"/>
                </a:lnSpc>
              </a:pPr>
              <a:r>
                <a:rPr lang="en-US" b="true" sz="2988">
                  <a:solidFill>
                    <a:srgbClr val="FFFFFF"/>
                  </a:solidFill>
                  <a:latin typeface="Be Vietnam Ultra-Bold"/>
                  <a:ea typeface="Be Vietnam Ultra-Bold"/>
                  <a:cs typeface="Be Vietnam Ultra-Bold"/>
                  <a:sym typeface="Be Vietnam Ultra-Bold"/>
                </a:rPr>
                <a:t>2.</a:t>
              </a:r>
            </a:p>
          </p:txBody>
        </p:sp>
      </p:grpSp>
      <p:sp>
        <p:nvSpPr>
          <p:cNvPr name="TextBox 24" id="24"/>
          <p:cNvSpPr txBox="true"/>
          <p:nvPr/>
        </p:nvSpPr>
        <p:spPr>
          <a:xfrm rot="0">
            <a:off x="638925" y="6131137"/>
            <a:ext cx="16595655" cy="3131185"/>
          </a:xfrm>
          <a:prstGeom prst="rect">
            <a:avLst/>
          </a:prstGeom>
        </p:spPr>
        <p:txBody>
          <a:bodyPr anchor="t" rtlCol="false" tIns="0" lIns="0" bIns="0" rIns="0">
            <a:spAutoFit/>
          </a:bodyPr>
          <a:lstStyle/>
          <a:p>
            <a:pPr algn="l">
              <a:lnSpc>
                <a:spcPts val="4159"/>
              </a:lnSpc>
            </a:pPr>
            <a:r>
              <a:rPr lang="en-US" sz="3199" spc="-63" b="true">
                <a:solidFill>
                  <a:srgbClr val="FFFFFF"/>
                </a:solidFill>
                <a:latin typeface="Montserrat 2 Medium"/>
                <a:ea typeface="Montserrat 2 Medium"/>
                <a:cs typeface="Montserrat 2 Medium"/>
                <a:sym typeface="Montserrat 2 Medium"/>
              </a:rPr>
              <a:t>- ReactJS: Dùng để xây dựng giao diện người dùng (UI), cho phép hiển thị trực quan trạng thái của các thiết bị IoT, đồng thời cung cấp các nút điều khiển để tương tác trực tiếp với hệ thống. </a:t>
            </a:r>
          </a:p>
          <a:p>
            <a:pPr algn="l">
              <a:lnSpc>
                <a:spcPts val="4159"/>
              </a:lnSpc>
            </a:pPr>
          </a:p>
          <a:p>
            <a:pPr algn="l">
              <a:lnSpc>
                <a:spcPts val="4159"/>
              </a:lnSpc>
              <a:spcBef>
                <a:spcPct val="0"/>
              </a:spcBef>
            </a:pPr>
            <a:r>
              <a:rPr lang="en-US" b="true" sz="3199" spc="-63">
                <a:solidFill>
                  <a:srgbClr val="FFFFFF"/>
                </a:solidFill>
                <a:latin typeface="Montserrat 2 Medium"/>
                <a:ea typeface="Montserrat 2 Medium"/>
                <a:cs typeface="Montserrat 2 Medium"/>
                <a:sym typeface="Montserrat 2 Medium"/>
              </a:rPr>
              <a:t>- Ngôn ngữ: JavaScript - Ngôn ngữ chính để viết Logic cho giao diện, xử lý sự kiện và gọi API đến Backend Server. </a:t>
            </a:r>
          </a:p>
        </p:txBody>
      </p:sp>
    </p:spTree>
  </p:cSld>
  <p:clrMapOvr>
    <a:masterClrMapping/>
  </p:clrMapOvr>
  <p:transition spd="fast">
    <p:fade/>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04321"/>
            <a:chOff x="0" y="0"/>
            <a:chExt cx="5032298" cy="817599"/>
          </a:xfrm>
        </p:grpSpPr>
        <p:sp>
          <p:nvSpPr>
            <p:cNvPr name="Freeform 4" id="4"/>
            <p:cNvSpPr/>
            <p:nvPr/>
          </p:nvSpPr>
          <p:spPr>
            <a:xfrm flipH="false" flipV="false" rot="0">
              <a:off x="0" y="0"/>
              <a:ext cx="5032298" cy="817599"/>
            </a:xfrm>
            <a:custGeom>
              <a:avLst/>
              <a:gdLst/>
              <a:ahLst/>
              <a:cxnLst/>
              <a:rect r="r" b="b" t="t" l="l"/>
              <a:pathLst>
                <a:path h="817599" w="5032298">
                  <a:moveTo>
                    <a:pt x="0" y="0"/>
                  </a:moveTo>
                  <a:lnTo>
                    <a:pt x="5032298" y="0"/>
                  </a:lnTo>
                  <a:lnTo>
                    <a:pt x="5032298" y="817599"/>
                  </a:lnTo>
                  <a:lnTo>
                    <a:pt x="0" y="817599"/>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5569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028479" y="0"/>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sp>
        <p:nvSpPr>
          <p:cNvPr name="Freeform 10" id="10"/>
          <p:cNvSpPr/>
          <p:nvPr/>
        </p:nvSpPr>
        <p:spPr>
          <a:xfrm flipH="false" flipV="false" rot="0">
            <a:off x="0" y="1387827"/>
            <a:ext cx="18288000" cy="2695904"/>
          </a:xfrm>
          <a:custGeom>
            <a:avLst/>
            <a:gdLst/>
            <a:ahLst/>
            <a:cxnLst/>
            <a:rect r="r" b="b" t="t" l="l"/>
            <a:pathLst>
              <a:path h="2695904" w="18288000">
                <a:moveTo>
                  <a:pt x="0" y="0"/>
                </a:moveTo>
                <a:lnTo>
                  <a:pt x="18288000" y="0"/>
                </a:lnTo>
                <a:lnTo>
                  <a:pt x="18288000" y="2695904"/>
                </a:lnTo>
                <a:lnTo>
                  <a:pt x="0" y="2695904"/>
                </a:lnTo>
                <a:lnTo>
                  <a:pt x="0" y="0"/>
                </a:lnTo>
                <a:close/>
              </a:path>
            </a:pathLst>
          </a:custGeom>
          <a:blipFill>
            <a:blip r:embed="rId5">
              <a:alphaModFix amt="18000"/>
            </a:blip>
            <a:stretch>
              <a:fillRect l="0" t="-49380" r="0" b="-274595"/>
            </a:stretch>
          </a:blipFill>
        </p:spPr>
      </p:sp>
      <p:sp>
        <p:nvSpPr>
          <p:cNvPr name="TextBox 11" id="11"/>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2" id="12"/>
          <p:cNvSpPr txBox="true"/>
          <p:nvPr/>
        </p:nvSpPr>
        <p:spPr>
          <a:xfrm rot="0">
            <a:off x="6315729" y="281164"/>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13" id="13"/>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14" id="14"/>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15" id="15"/>
          <p:cNvSpPr txBox="true"/>
          <p:nvPr/>
        </p:nvSpPr>
        <p:spPr>
          <a:xfrm rot="0">
            <a:off x="335680" y="2021096"/>
            <a:ext cx="17436964" cy="1296016"/>
          </a:xfrm>
          <a:prstGeom prst="rect">
            <a:avLst/>
          </a:prstGeom>
        </p:spPr>
        <p:txBody>
          <a:bodyPr anchor="t" rtlCol="false" tIns="0" lIns="0" bIns="0" rIns="0">
            <a:spAutoFit/>
          </a:bodyPr>
          <a:lstStyle/>
          <a:p>
            <a:pPr algn="ctr">
              <a:lnSpc>
                <a:spcPts val="10681"/>
              </a:lnSpc>
            </a:pPr>
            <a:r>
              <a:rPr lang="en-US" b="true" sz="7629">
                <a:solidFill>
                  <a:srgbClr val="394B35"/>
                </a:solidFill>
                <a:latin typeface="Be Vietnam Ultra-Bold"/>
                <a:ea typeface="Be Vietnam Ultra-Bold"/>
                <a:cs typeface="Be Vietnam Ultra-Bold"/>
                <a:sym typeface="Be Vietnam Ultra-Bold"/>
              </a:rPr>
              <a:t>CÔNG NGHỆ SỬ DỤNG - PHẦN MỀM</a:t>
            </a:r>
          </a:p>
        </p:txBody>
      </p:sp>
      <p:sp>
        <p:nvSpPr>
          <p:cNvPr name="TextBox 16" id="16"/>
          <p:cNvSpPr txBox="true"/>
          <p:nvPr/>
        </p:nvSpPr>
        <p:spPr>
          <a:xfrm rot="0">
            <a:off x="9139238" y="4935537"/>
            <a:ext cx="9525" cy="396875"/>
          </a:xfrm>
          <a:prstGeom prst="rect">
            <a:avLst/>
          </a:prstGeom>
        </p:spPr>
        <p:txBody>
          <a:bodyPr anchor="t" rtlCol="false" tIns="0" lIns="0" bIns="0" rIns="0">
            <a:spAutoFit/>
          </a:bodyPr>
          <a:lstStyle/>
          <a:p>
            <a:pPr algn="ctr">
              <a:lnSpc>
                <a:spcPts val="3249"/>
              </a:lnSpc>
              <a:spcBef>
                <a:spcPct val="0"/>
              </a:spcBef>
            </a:pPr>
          </a:p>
        </p:txBody>
      </p:sp>
      <p:grpSp>
        <p:nvGrpSpPr>
          <p:cNvPr name="Group 17" id="17"/>
          <p:cNvGrpSpPr/>
          <p:nvPr/>
        </p:nvGrpSpPr>
        <p:grpSpPr>
          <a:xfrm rot="0">
            <a:off x="335680" y="5637213"/>
            <a:ext cx="17436964" cy="4784514"/>
            <a:chOff x="0" y="0"/>
            <a:chExt cx="6101339" cy="1673931"/>
          </a:xfrm>
        </p:grpSpPr>
        <p:sp>
          <p:nvSpPr>
            <p:cNvPr name="Freeform 18" id="18"/>
            <p:cNvSpPr/>
            <p:nvPr/>
          </p:nvSpPr>
          <p:spPr>
            <a:xfrm flipH="false" flipV="false" rot="0">
              <a:off x="0" y="0"/>
              <a:ext cx="6101338" cy="1673931"/>
            </a:xfrm>
            <a:custGeom>
              <a:avLst/>
              <a:gdLst/>
              <a:ahLst/>
              <a:cxnLst/>
              <a:rect r="r" b="b" t="t" l="l"/>
              <a:pathLst>
                <a:path h="1673931" w="6101338">
                  <a:moveTo>
                    <a:pt x="6101338" y="8436"/>
                  </a:moveTo>
                  <a:lnTo>
                    <a:pt x="6101338" y="1665495"/>
                  </a:lnTo>
                  <a:cubicBezTo>
                    <a:pt x="6101338" y="1667732"/>
                    <a:pt x="6100450" y="1669878"/>
                    <a:pt x="6098868" y="1671460"/>
                  </a:cubicBezTo>
                  <a:cubicBezTo>
                    <a:pt x="6097286" y="1673042"/>
                    <a:pt x="6095140" y="1673931"/>
                    <a:pt x="6092903" y="1673931"/>
                  </a:cubicBezTo>
                  <a:lnTo>
                    <a:pt x="8436" y="1673931"/>
                  </a:lnTo>
                  <a:cubicBezTo>
                    <a:pt x="6199" y="1673931"/>
                    <a:pt x="4053" y="1673042"/>
                    <a:pt x="2471" y="1671460"/>
                  </a:cubicBezTo>
                  <a:cubicBezTo>
                    <a:pt x="889" y="1669878"/>
                    <a:pt x="0" y="1667732"/>
                    <a:pt x="0" y="1665495"/>
                  </a:cubicBezTo>
                  <a:lnTo>
                    <a:pt x="0" y="8436"/>
                  </a:lnTo>
                  <a:cubicBezTo>
                    <a:pt x="0" y="6199"/>
                    <a:pt x="889" y="4053"/>
                    <a:pt x="2471" y="2471"/>
                  </a:cubicBezTo>
                  <a:cubicBezTo>
                    <a:pt x="4053" y="889"/>
                    <a:pt x="6199" y="0"/>
                    <a:pt x="8436" y="0"/>
                  </a:cubicBezTo>
                  <a:lnTo>
                    <a:pt x="6092903" y="0"/>
                  </a:lnTo>
                  <a:cubicBezTo>
                    <a:pt x="6095140" y="0"/>
                    <a:pt x="6097286" y="889"/>
                    <a:pt x="6098868" y="2471"/>
                  </a:cubicBezTo>
                  <a:cubicBezTo>
                    <a:pt x="6100450" y="4053"/>
                    <a:pt x="6101338" y="6199"/>
                    <a:pt x="6101338" y="8436"/>
                  </a:cubicBezTo>
                  <a:close/>
                </a:path>
              </a:pathLst>
            </a:custGeom>
            <a:solidFill>
              <a:srgbClr val="394B35"/>
            </a:solidFill>
          </p:spPr>
        </p:sp>
        <p:sp>
          <p:nvSpPr>
            <p:cNvPr name="TextBox 19" id="19"/>
            <p:cNvSpPr txBox="true"/>
            <p:nvPr/>
          </p:nvSpPr>
          <p:spPr>
            <a:xfrm>
              <a:off x="0" y="-28575"/>
              <a:ext cx="6101339" cy="1702506"/>
            </a:xfrm>
            <a:prstGeom prst="rect">
              <a:avLst/>
            </a:prstGeom>
          </p:spPr>
          <p:txBody>
            <a:bodyPr anchor="ctr" rtlCol="false" tIns="50800" lIns="50800" bIns="50800" rIns="50800"/>
            <a:lstStyle/>
            <a:p>
              <a:pPr algn="ctr">
                <a:lnSpc>
                  <a:spcPts val="2083"/>
                </a:lnSpc>
              </a:pPr>
            </a:p>
          </p:txBody>
        </p:sp>
      </p:grpSp>
      <p:sp>
        <p:nvSpPr>
          <p:cNvPr name="TextBox 20" id="20"/>
          <p:cNvSpPr txBox="true"/>
          <p:nvPr/>
        </p:nvSpPr>
        <p:spPr>
          <a:xfrm rot="0">
            <a:off x="-4299224" y="4302806"/>
            <a:ext cx="14747493" cy="829709"/>
          </a:xfrm>
          <a:prstGeom prst="rect">
            <a:avLst/>
          </a:prstGeom>
        </p:spPr>
        <p:txBody>
          <a:bodyPr anchor="t" rtlCol="false" tIns="0" lIns="0" bIns="0" rIns="0">
            <a:spAutoFit/>
          </a:bodyPr>
          <a:lstStyle/>
          <a:p>
            <a:pPr algn="ctr">
              <a:lnSpc>
                <a:spcPts val="6719"/>
              </a:lnSpc>
              <a:spcBef>
                <a:spcPct val="0"/>
              </a:spcBef>
            </a:pPr>
            <a:r>
              <a:rPr lang="en-US" b="true" sz="5168" spc="-103">
                <a:solidFill>
                  <a:srgbClr val="394B35"/>
                </a:solidFill>
                <a:latin typeface="Montserrat 2 Medium"/>
                <a:ea typeface="Montserrat 2 Medium"/>
                <a:cs typeface="Montserrat 2 Medium"/>
                <a:sym typeface="Montserrat 2 Medium"/>
              </a:rPr>
              <a:t>Backend:</a:t>
            </a:r>
          </a:p>
        </p:txBody>
      </p:sp>
      <p:grpSp>
        <p:nvGrpSpPr>
          <p:cNvPr name="Group 21" id="21"/>
          <p:cNvGrpSpPr/>
          <p:nvPr/>
        </p:nvGrpSpPr>
        <p:grpSpPr>
          <a:xfrm rot="0">
            <a:off x="335680" y="4293281"/>
            <a:ext cx="868919" cy="868919"/>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3" id="23"/>
            <p:cNvSpPr txBox="true"/>
            <p:nvPr/>
          </p:nvSpPr>
          <p:spPr>
            <a:xfrm>
              <a:off x="76200" y="19050"/>
              <a:ext cx="660400" cy="717550"/>
            </a:xfrm>
            <a:prstGeom prst="rect">
              <a:avLst/>
            </a:prstGeom>
          </p:spPr>
          <p:txBody>
            <a:bodyPr anchor="ctr" rtlCol="false" tIns="50800" lIns="50800" bIns="50800" rIns="50800"/>
            <a:lstStyle/>
            <a:p>
              <a:pPr algn="ctr">
                <a:lnSpc>
                  <a:spcPts val="4183"/>
                </a:lnSpc>
              </a:pPr>
              <a:r>
                <a:rPr lang="en-US" b="true" sz="2988">
                  <a:solidFill>
                    <a:srgbClr val="FFFFFF"/>
                  </a:solidFill>
                  <a:latin typeface="Be Vietnam Ultra-Bold"/>
                  <a:ea typeface="Be Vietnam Ultra-Bold"/>
                  <a:cs typeface="Be Vietnam Ultra-Bold"/>
                  <a:sym typeface="Be Vietnam Ultra-Bold"/>
                </a:rPr>
                <a:t>3.</a:t>
              </a:r>
            </a:p>
          </p:txBody>
        </p:sp>
      </p:grpSp>
      <p:sp>
        <p:nvSpPr>
          <p:cNvPr name="TextBox 24" id="24"/>
          <p:cNvSpPr txBox="true"/>
          <p:nvPr/>
        </p:nvSpPr>
        <p:spPr>
          <a:xfrm rot="0">
            <a:off x="638925" y="6131137"/>
            <a:ext cx="16595655" cy="3131185"/>
          </a:xfrm>
          <a:prstGeom prst="rect">
            <a:avLst/>
          </a:prstGeom>
        </p:spPr>
        <p:txBody>
          <a:bodyPr anchor="t" rtlCol="false" tIns="0" lIns="0" bIns="0" rIns="0">
            <a:spAutoFit/>
          </a:bodyPr>
          <a:lstStyle/>
          <a:p>
            <a:pPr algn="l">
              <a:lnSpc>
                <a:spcPts val="4159"/>
              </a:lnSpc>
            </a:pPr>
            <a:r>
              <a:rPr lang="en-US" sz="3199" spc="-63" b="true">
                <a:solidFill>
                  <a:srgbClr val="FFFFFF"/>
                </a:solidFill>
                <a:latin typeface="Montserrat 2 Medium"/>
                <a:ea typeface="Montserrat 2 Medium"/>
                <a:cs typeface="Montserrat 2 Medium"/>
                <a:sym typeface="Montserrat 2 Medium"/>
              </a:rPr>
              <a:t> - NodeJS(22.17.1) với ExpressJS: NodeJS cung cấp môi trường chạy JavaScript phia Server. ExpressJS là framework nhẹ trên NodeJS, được sử dụng để xây dựng các API RESTful, giúp kết nối frontend với cơ sở dữ liệu và các thiết bị. </a:t>
            </a:r>
          </a:p>
          <a:p>
            <a:pPr algn="l">
              <a:lnSpc>
                <a:spcPts val="4159"/>
              </a:lnSpc>
            </a:pPr>
          </a:p>
          <a:p>
            <a:pPr algn="l">
              <a:lnSpc>
                <a:spcPts val="4159"/>
              </a:lnSpc>
              <a:spcBef>
                <a:spcPct val="0"/>
              </a:spcBef>
            </a:pPr>
            <a:r>
              <a:rPr lang="en-US" b="true" sz="3199" spc="-63">
                <a:solidFill>
                  <a:srgbClr val="FFFFFF"/>
                </a:solidFill>
                <a:latin typeface="Montserrat 2 Medium"/>
                <a:ea typeface="Montserrat 2 Medium"/>
                <a:cs typeface="Montserrat 2 Medium"/>
                <a:sym typeface="Montserrat 2 Medium"/>
              </a:rPr>
              <a:t>- Ngôn ngữ: JavaScript: Dùng để viết các dịch vụ Backend, xử lý yêu cầu từ Frontend, giao tiếp với cơ sở dữ liệu, và quản lý luồng dữ liệu từ các thiết bị IoT. </a:t>
            </a:r>
          </a:p>
        </p:txBody>
      </p:sp>
    </p:spTree>
  </p:cSld>
  <p:clrMapOvr>
    <a:masterClrMapping/>
  </p:clrMapOvr>
  <p:transition spd="fast">
    <p:fade/>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04321"/>
            <a:chOff x="0" y="0"/>
            <a:chExt cx="5032298" cy="817599"/>
          </a:xfrm>
        </p:grpSpPr>
        <p:sp>
          <p:nvSpPr>
            <p:cNvPr name="Freeform 4" id="4"/>
            <p:cNvSpPr/>
            <p:nvPr/>
          </p:nvSpPr>
          <p:spPr>
            <a:xfrm flipH="false" flipV="false" rot="0">
              <a:off x="0" y="0"/>
              <a:ext cx="5032298" cy="817599"/>
            </a:xfrm>
            <a:custGeom>
              <a:avLst/>
              <a:gdLst/>
              <a:ahLst/>
              <a:cxnLst/>
              <a:rect r="r" b="b" t="t" l="l"/>
              <a:pathLst>
                <a:path h="817599" w="5032298">
                  <a:moveTo>
                    <a:pt x="0" y="0"/>
                  </a:moveTo>
                  <a:lnTo>
                    <a:pt x="5032298" y="0"/>
                  </a:lnTo>
                  <a:lnTo>
                    <a:pt x="5032298" y="817599"/>
                  </a:lnTo>
                  <a:lnTo>
                    <a:pt x="0" y="817599"/>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5569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028479" y="0"/>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sp>
        <p:nvSpPr>
          <p:cNvPr name="Freeform 10" id="10"/>
          <p:cNvSpPr/>
          <p:nvPr/>
        </p:nvSpPr>
        <p:spPr>
          <a:xfrm flipH="false" flipV="false" rot="0">
            <a:off x="0" y="1387827"/>
            <a:ext cx="18288000" cy="2695904"/>
          </a:xfrm>
          <a:custGeom>
            <a:avLst/>
            <a:gdLst/>
            <a:ahLst/>
            <a:cxnLst/>
            <a:rect r="r" b="b" t="t" l="l"/>
            <a:pathLst>
              <a:path h="2695904" w="18288000">
                <a:moveTo>
                  <a:pt x="0" y="0"/>
                </a:moveTo>
                <a:lnTo>
                  <a:pt x="18288000" y="0"/>
                </a:lnTo>
                <a:lnTo>
                  <a:pt x="18288000" y="2695904"/>
                </a:lnTo>
                <a:lnTo>
                  <a:pt x="0" y="2695904"/>
                </a:lnTo>
                <a:lnTo>
                  <a:pt x="0" y="0"/>
                </a:lnTo>
                <a:close/>
              </a:path>
            </a:pathLst>
          </a:custGeom>
          <a:blipFill>
            <a:blip r:embed="rId5">
              <a:alphaModFix amt="18000"/>
            </a:blip>
            <a:stretch>
              <a:fillRect l="0" t="-49380" r="0" b="-274595"/>
            </a:stretch>
          </a:blipFill>
        </p:spPr>
      </p:sp>
      <p:sp>
        <p:nvSpPr>
          <p:cNvPr name="TextBox 11" id="11"/>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2" id="12"/>
          <p:cNvSpPr txBox="true"/>
          <p:nvPr/>
        </p:nvSpPr>
        <p:spPr>
          <a:xfrm rot="0">
            <a:off x="6315729" y="281164"/>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13" id="13"/>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14" id="14"/>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15" id="15"/>
          <p:cNvSpPr txBox="true"/>
          <p:nvPr/>
        </p:nvSpPr>
        <p:spPr>
          <a:xfrm rot="0">
            <a:off x="335680" y="2021096"/>
            <a:ext cx="17436964" cy="1296016"/>
          </a:xfrm>
          <a:prstGeom prst="rect">
            <a:avLst/>
          </a:prstGeom>
        </p:spPr>
        <p:txBody>
          <a:bodyPr anchor="t" rtlCol="false" tIns="0" lIns="0" bIns="0" rIns="0">
            <a:spAutoFit/>
          </a:bodyPr>
          <a:lstStyle/>
          <a:p>
            <a:pPr algn="ctr">
              <a:lnSpc>
                <a:spcPts val="10681"/>
              </a:lnSpc>
            </a:pPr>
            <a:r>
              <a:rPr lang="en-US" b="true" sz="7629">
                <a:solidFill>
                  <a:srgbClr val="394B35"/>
                </a:solidFill>
                <a:latin typeface="Be Vietnam Ultra-Bold"/>
                <a:ea typeface="Be Vietnam Ultra-Bold"/>
                <a:cs typeface="Be Vietnam Ultra-Bold"/>
                <a:sym typeface="Be Vietnam Ultra-Bold"/>
              </a:rPr>
              <a:t>CÔNG NGHỆ SỬ DỤNG - PHẦN MỀM</a:t>
            </a:r>
          </a:p>
        </p:txBody>
      </p:sp>
      <p:sp>
        <p:nvSpPr>
          <p:cNvPr name="TextBox 16" id="16"/>
          <p:cNvSpPr txBox="true"/>
          <p:nvPr/>
        </p:nvSpPr>
        <p:spPr>
          <a:xfrm rot="0">
            <a:off x="9139238" y="4935537"/>
            <a:ext cx="9525" cy="396875"/>
          </a:xfrm>
          <a:prstGeom prst="rect">
            <a:avLst/>
          </a:prstGeom>
        </p:spPr>
        <p:txBody>
          <a:bodyPr anchor="t" rtlCol="false" tIns="0" lIns="0" bIns="0" rIns="0">
            <a:spAutoFit/>
          </a:bodyPr>
          <a:lstStyle/>
          <a:p>
            <a:pPr algn="ctr">
              <a:lnSpc>
                <a:spcPts val="3249"/>
              </a:lnSpc>
              <a:spcBef>
                <a:spcPct val="0"/>
              </a:spcBef>
            </a:pPr>
          </a:p>
        </p:txBody>
      </p:sp>
      <p:grpSp>
        <p:nvGrpSpPr>
          <p:cNvPr name="Group 17" id="17"/>
          <p:cNvGrpSpPr/>
          <p:nvPr/>
        </p:nvGrpSpPr>
        <p:grpSpPr>
          <a:xfrm rot="0">
            <a:off x="335680" y="5637213"/>
            <a:ext cx="17436964" cy="4784514"/>
            <a:chOff x="0" y="0"/>
            <a:chExt cx="6101339" cy="1673931"/>
          </a:xfrm>
        </p:grpSpPr>
        <p:sp>
          <p:nvSpPr>
            <p:cNvPr name="Freeform 18" id="18"/>
            <p:cNvSpPr/>
            <p:nvPr/>
          </p:nvSpPr>
          <p:spPr>
            <a:xfrm flipH="false" flipV="false" rot="0">
              <a:off x="0" y="0"/>
              <a:ext cx="6101338" cy="1673931"/>
            </a:xfrm>
            <a:custGeom>
              <a:avLst/>
              <a:gdLst/>
              <a:ahLst/>
              <a:cxnLst/>
              <a:rect r="r" b="b" t="t" l="l"/>
              <a:pathLst>
                <a:path h="1673931" w="6101338">
                  <a:moveTo>
                    <a:pt x="6101338" y="8436"/>
                  </a:moveTo>
                  <a:lnTo>
                    <a:pt x="6101338" y="1665495"/>
                  </a:lnTo>
                  <a:cubicBezTo>
                    <a:pt x="6101338" y="1667732"/>
                    <a:pt x="6100450" y="1669878"/>
                    <a:pt x="6098868" y="1671460"/>
                  </a:cubicBezTo>
                  <a:cubicBezTo>
                    <a:pt x="6097286" y="1673042"/>
                    <a:pt x="6095140" y="1673931"/>
                    <a:pt x="6092903" y="1673931"/>
                  </a:cubicBezTo>
                  <a:lnTo>
                    <a:pt x="8436" y="1673931"/>
                  </a:lnTo>
                  <a:cubicBezTo>
                    <a:pt x="6199" y="1673931"/>
                    <a:pt x="4053" y="1673042"/>
                    <a:pt x="2471" y="1671460"/>
                  </a:cubicBezTo>
                  <a:cubicBezTo>
                    <a:pt x="889" y="1669878"/>
                    <a:pt x="0" y="1667732"/>
                    <a:pt x="0" y="1665495"/>
                  </a:cubicBezTo>
                  <a:lnTo>
                    <a:pt x="0" y="8436"/>
                  </a:lnTo>
                  <a:cubicBezTo>
                    <a:pt x="0" y="6199"/>
                    <a:pt x="889" y="4053"/>
                    <a:pt x="2471" y="2471"/>
                  </a:cubicBezTo>
                  <a:cubicBezTo>
                    <a:pt x="4053" y="889"/>
                    <a:pt x="6199" y="0"/>
                    <a:pt x="8436" y="0"/>
                  </a:cubicBezTo>
                  <a:lnTo>
                    <a:pt x="6092903" y="0"/>
                  </a:lnTo>
                  <a:cubicBezTo>
                    <a:pt x="6095140" y="0"/>
                    <a:pt x="6097286" y="889"/>
                    <a:pt x="6098868" y="2471"/>
                  </a:cubicBezTo>
                  <a:cubicBezTo>
                    <a:pt x="6100450" y="4053"/>
                    <a:pt x="6101338" y="6199"/>
                    <a:pt x="6101338" y="8436"/>
                  </a:cubicBezTo>
                  <a:close/>
                </a:path>
              </a:pathLst>
            </a:custGeom>
            <a:solidFill>
              <a:srgbClr val="394B35"/>
            </a:solidFill>
          </p:spPr>
        </p:sp>
        <p:sp>
          <p:nvSpPr>
            <p:cNvPr name="TextBox 19" id="19"/>
            <p:cNvSpPr txBox="true"/>
            <p:nvPr/>
          </p:nvSpPr>
          <p:spPr>
            <a:xfrm>
              <a:off x="0" y="-28575"/>
              <a:ext cx="6101339" cy="1702506"/>
            </a:xfrm>
            <a:prstGeom prst="rect">
              <a:avLst/>
            </a:prstGeom>
          </p:spPr>
          <p:txBody>
            <a:bodyPr anchor="ctr" rtlCol="false" tIns="50800" lIns="50800" bIns="50800" rIns="50800"/>
            <a:lstStyle/>
            <a:p>
              <a:pPr algn="ctr">
                <a:lnSpc>
                  <a:spcPts val="2083"/>
                </a:lnSpc>
              </a:pPr>
            </a:p>
          </p:txBody>
        </p:sp>
      </p:grpSp>
      <p:sp>
        <p:nvSpPr>
          <p:cNvPr name="TextBox 20" id="20"/>
          <p:cNvSpPr txBox="true"/>
          <p:nvPr/>
        </p:nvSpPr>
        <p:spPr>
          <a:xfrm rot="0">
            <a:off x="-4299224" y="4302806"/>
            <a:ext cx="14747493" cy="829709"/>
          </a:xfrm>
          <a:prstGeom prst="rect">
            <a:avLst/>
          </a:prstGeom>
        </p:spPr>
        <p:txBody>
          <a:bodyPr anchor="t" rtlCol="false" tIns="0" lIns="0" bIns="0" rIns="0">
            <a:spAutoFit/>
          </a:bodyPr>
          <a:lstStyle/>
          <a:p>
            <a:pPr algn="ctr">
              <a:lnSpc>
                <a:spcPts val="6719"/>
              </a:lnSpc>
              <a:spcBef>
                <a:spcPct val="0"/>
              </a:spcBef>
            </a:pPr>
            <a:r>
              <a:rPr lang="en-US" b="true" sz="5168" spc="-103">
                <a:solidFill>
                  <a:srgbClr val="394B35"/>
                </a:solidFill>
                <a:latin typeface="Montserrat 2 Medium"/>
                <a:ea typeface="Montserrat 2 Medium"/>
                <a:cs typeface="Montserrat 2 Medium"/>
                <a:sym typeface="Montserrat 2 Medium"/>
              </a:rPr>
              <a:t>Database:</a:t>
            </a:r>
          </a:p>
        </p:txBody>
      </p:sp>
      <p:grpSp>
        <p:nvGrpSpPr>
          <p:cNvPr name="Group 21" id="21"/>
          <p:cNvGrpSpPr/>
          <p:nvPr/>
        </p:nvGrpSpPr>
        <p:grpSpPr>
          <a:xfrm rot="0">
            <a:off x="335680" y="4293281"/>
            <a:ext cx="868919" cy="868919"/>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3" id="23"/>
            <p:cNvSpPr txBox="true"/>
            <p:nvPr/>
          </p:nvSpPr>
          <p:spPr>
            <a:xfrm>
              <a:off x="76200" y="19050"/>
              <a:ext cx="660400" cy="717550"/>
            </a:xfrm>
            <a:prstGeom prst="rect">
              <a:avLst/>
            </a:prstGeom>
          </p:spPr>
          <p:txBody>
            <a:bodyPr anchor="ctr" rtlCol="false" tIns="50800" lIns="50800" bIns="50800" rIns="50800"/>
            <a:lstStyle/>
            <a:p>
              <a:pPr algn="ctr">
                <a:lnSpc>
                  <a:spcPts val="4183"/>
                </a:lnSpc>
              </a:pPr>
              <a:r>
                <a:rPr lang="en-US" b="true" sz="2988">
                  <a:solidFill>
                    <a:srgbClr val="FFFFFF"/>
                  </a:solidFill>
                  <a:latin typeface="Be Vietnam Ultra-Bold"/>
                  <a:ea typeface="Be Vietnam Ultra-Bold"/>
                  <a:cs typeface="Be Vietnam Ultra-Bold"/>
                  <a:sym typeface="Be Vietnam Ultra-Bold"/>
                </a:rPr>
                <a:t>4.</a:t>
              </a:r>
            </a:p>
          </p:txBody>
        </p:sp>
      </p:grpSp>
      <p:sp>
        <p:nvSpPr>
          <p:cNvPr name="TextBox 24" id="24"/>
          <p:cNvSpPr txBox="true"/>
          <p:nvPr/>
        </p:nvSpPr>
        <p:spPr>
          <a:xfrm rot="0">
            <a:off x="638925" y="6131137"/>
            <a:ext cx="16595655" cy="2607310"/>
          </a:xfrm>
          <a:prstGeom prst="rect">
            <a:avLst/>
          </a:prstGeom>
        </p:spPr>
        <p:txBody>
          <a:bodyPr anchor="t" rtlCol="false" tIns="0" lIns="0" bIns="0" rIns="0">
            <a:spAutoFit/>
          </a:bodyPr>
          <a:lstStyle/>
          <a:p>
            <a:pPr algn="l">
              <a:lnSpc>
                <a:spcPts val="4159"/>
              </a:lnSpc>
            </a:pPr>
            <a:r>
              <a:rPr lang="en-US" sz="3199" spc="-63" b="true">
                <a:solidFill>
                  <a:srgbClr val="FFFFFF"/>
                </a:solidFill>
                <a:latin typeface="Montserrat 2 Medium"/>
                <a:ea typeface="Montserrat 2 Medium"/>
                <a:cs typeface="Montserrat 2 Medium"/>
                <a:sym typeface="Montserrat 2 Medium"/>
              </a:rPr>
              <a:t> - MongoDB Atlas: Dịch vụ cơ sở dữ liệu NoSQL trên nền tảng đám mây. MongoDB Atlas giúp lưu trữ dữ liệu từ các thiết bị IoT (ví dụ: nhiệt độ, độ ẩm, trạng thái thiết bị), đồng bộ với Backend và hỗ trợ truy xuất nhanh chóng để hiển thị trên frontend.</a:t>
            </a:r>
          </a:p>
          <a:p>
            <a:pPr algn="l">
              <a:lnSpc>
                <a:spcPts val="4159"/>
              </a:lnSpc>
            </a:pPr>
            <a:r>
              <a:rPr lang="en-US" sz="3199" spc="-63" b="true">
                <a:solidFill>
                  <a:srgbClr val="FFFFFF"/>
                </a:solidFill>
                <a:latin typeface="Montserrat 2 Medium"/>
                <a:ea typeface="Montserrat 2 Medium"/>
                <a:cs typeface="Montserrat 2 Medium"/>
                <a:sym typeface="Montserrat 2 Medium"/>
              </a:rPr>
              <a:t> </a:t>
            </a:r>
          </a:p>
          <a:p>
            <a:pPr algn="l">
              <a:lnSpc>
                <a:spcPts val="4159"/>
              </a:lnSpc>
              <a:spcBef>
                <a:spcPct val="0"/>
              </a:spcBef>
            </a:pPr>
          </a:p>
        </p:txBody>
      </p:sp>
    </p:spTree>
  </p:cSld>
  <p:clrMapOvr>
    <a:masterClrMapping/>
  </p:clrMapOvr>
  <p:transition spd="fast">
    <p:fade/>
  </p:transition>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04321"/>
            <a:chOff x="0" y="0"/>
            <a:chExt cx="5032298" cy="817599"/>
          </a:xfrm>
        </p:grpSpPr>
        <p:sp>
          <p:nvSpPr>
            <p:cNvPr name="Freeform 4" id="4"/>
            <p:cNvSpPr/>
            <p:nvPr/>
          </p:nvSpPr>
          <p:spPr>
            <a:xfrm flipH="false" flipV="false" rot="0">
              <a:off x="0" y="0"/>
              <a:ext cx="5032298" cy="817599"/>
            </a:xfrm>
            <a:custGeom>
              <a:avLst/>
              <a:gdLst/>
              <a:ahLst/>
              <a:cxnLst/>
              <a:rect r="r" b="b" t="t" l="l"/>
              <a:pathLst>
                <a:path h="817599" w="5032298">
                  <a:moveTo>
                    <a:pt x="0" y="0"/>
                  </a:moveTo>
                  <a:lnTo>
                    <a:pt x="5032298" y="0"/>
                  </a:lnTo>
                  <a:lnTo>
                    <a:pt x="5032298" y="817599"/>
                  </a:lnTo>
                  <a:lnTo>
                    <a:pt x="0" y="817599"/>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5569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028479" y="0"/>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sp>
        <p:nvSpPr>
          <p:cNvPr name="Freeform 10" id="10"/>
          <p:cNvSpPr/>
          <p:nvPr/>
        </p:nvSpPr>
        <p:spPr>
          <a:xfrm flipH="false" flipV="false" rot="0">
            <a:off x="0" y="1387827"/>
            <a:ext cx="18288000" cy="2695904"/>
          </a:xfrm>
          <a:custGeom>
            <a:avLst/>
            <a:gdLst/>
            <a:ahLst/>
            <a:cxnLst/>
            <a:rect r="r" b="b" t="t" l="l"/>
            <a:pathLst>
              <a:path h="2695904" w="18288000">
                <a:moveTo>
                  <a:pt x="0" y="0"/>
                </a:moveTo>
                <a:lnTo>
                  <a:pt x="18288000" y="0"/>
                </a:lnTo>
                <a:lnTo>
                  <a:pt x="18288000" y="2695904"/>
                </a:lnTo>
                <a:lnTo>
                  <a:pt x="0" y="2695904"/>
                </a:lnTo>
                <a:lnTo>
                  <a:pt x="0" y="0"/>
                </a:lnTo>
                <a:close/>
              </a:path>
            </a:pathLst>
          </a:custGeom>
          <a:blipFill>
            <a:blip r:embed="rId5">
              <a:alphaModFix amt="18000"/>
            </a:blip>
            <a:stretch>
              <a:fillRect l="0" t="-49380" r="0" b="-274595"/>
            </a:stretch>
          </a:blipFill>
        </p:spPr>
      </p:sp>
      <p:sp>
        <p:nvSpPr>
          <p:cNvPr name="TextBox 11" id="11"/>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2" id="12"/>
          <p:cNvSpPr txBox="true"/>
          <p:nvPr/>
        </p:nvSpPr>
        <p:spPr>
          <a:xfrm rot="0">
            <a:off x="6315729" y="281164"/>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13" id="13"/>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14" id="14"/>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15" id="15"/>
          <p:cNvSpPr txBox="true"/>
          <p:nvPr/>
        </p:nvSpPr>
        <p:spPr>
          <a:xfrm rot="0">
            <a:off x="335680" y="2021096"/>
            <a:ext cx="17436964" cy="1296016"/>
          </a:xfrm>
          <a:prstGeom prst="rect">
            <a:avLst/>
          </a:prstGeom>
        </p:spPr>
        <p:txBody>
          <a:bodyPr anchor="t" rtlCol="false" tIns="0" lIns="0" bIns="0" rIns="0">
            <a:spAutoFit/>
          </a:bodyPr>
          <a:lstStyle/>
          <a:p>
            <a:pPr algn="ctr">
              <a:lnSpc>
                <a:spcPts val="10681"/>
              </a:lnSpc>
            </a:pPr>
            <a:r>
              <a:rPr lang="en-US" b="true" sz="7629">
                <a:solidFill>
                  <a:srgbClr val="394B35"/>
                </a:solidFill>
                <a:latin typeface="Be Vietnam Ultra-Bold"/>
                <a:ea typeface="Be Vietnam Ultra-Bold"/>
                <a:cs typeface="Be Vietnam Ultra-Bold"/>
                <a:sym typeface="Be Vietnam Ultra-Bold"/>
              </a:rPr>
              <a:t>CÔNG NGHỆ SỬ DỤNG - PHẦN MỀM</a:t>
            </a:r>
          </a:p>
        </p:txBody>
      </p:sp>
      <p:sp>
        <p:nvSpPr>
          <p:cNvPr name="TextBox 16" id="16"/>
          <p:cNvSpPr txBox="true"/>
          <p:nvPr/>
        </p:nvSpPr>
        <p:spPr>
          <a:xfrm rot="0">
            <a:off x="9139238" y="4935537"/>
            <a:ext cx="9525" cy="396875"/>
          </a:xfrm>
          <a:prstGeom prst="rect">
            <a:avLst/>
          </a:prstGeom>
        </p:spPr>
        <p:txBody>
          <a:bodyPr anchor="t" rtlCol="false" tIns="0" lIns="0" bIns="0" rIns="0">
            <a:spAutoFit/>
          </a:bodyPr>
          <a:lstStyle/>
          <a:p>
            <a:pPr algn="ctr">
              <a:lnSpc>
                <a:spcPts val="3249"/>
              </a:lnSpc>
              <a:spcBef>
                <a:spcPct val="0"/>
              </a:spcBef>
            </a:pPr>
          </a:p>
        </p:txBody>
      </p:sp>
      <p:grpSp>
        <p:nvGrpSpPr>
          <p:cNvPr name="Group 17" id="17"/>
          <p:cNvGrpSpPr/>
          <p:nvPr/>
        </p:nvGrpSpPr>
        <p:grpSpPr>
          <a:xfrm rot="0">
            <a:off x="335680" y="5637213"/>
            <a:ext cx="17436964" cy="4784514"/>
            <a:chOff x="0" y="0"/>
            <a:chExt cx="6101339" cy="1673931"/>
          </a:xfrm>
        </p:grpSpPr>
        <p:sp>
          <p:nvSpPr>
            <p:cNvPr name="Freeform 18" id="18"/>
            <p:cNvSpPr/>
            <p:nvPr/>
          </p:nvSpPr>
          <p:spPr>
            <a:xfrm flipH="false" flipV="false" rot="0">
              <a:off x="0" y="0"/>
              <a:ext cx="6101338" cy="1673931"/>
            </a:xfrm>
            <a:custGeom>
              <a:avLst/>
              <a:gdLst/>
              <a:ahLst/>
              <a:cxnLst/>
              <a:rect r="r" b="b" t="t" l="l"/>
              <a:pathLst>
                <a:path h="1673931" w="6101338">
                  <a:moveTo>
                    <a:pt x="6101338" y="8436"/>
                  </a:moveTo>
                  <a:lnTo>
                    <a:pt x="6101338" y="1665495"/>
                  </a:lnTo>
                  <a:cubicBezTo>
                    <a:pt x="6101338" y="1667732"/>
                    <a:pt x="6100450" y="1669878"/>
                    <a:pt x="6098868" y="1671460"/>
                  </a:cubicBezTo>
                  <a:cubicBezTo>
                    <a:pt x="6097286" y="1673042"/>
                    <a:pt x="6095140" y="1673931"/>
                    <a:pt x="6092903" y="1673931"/>
                  </a:cubicBezTo>
                  <a:lnTo>
                    <a:pt x="8436" y="1673931"/>
                  </a:lnTo>
                  <a:cubicBezTo>
                    <a:pt x="6199" y="1673931"/>
                    <a:pt x="4053" y="1673042"/>
                    <a:pt x="2471" y="1671460"/>
                  </a:cubicBezTo>
                  <a:cubicBezTo>
                    <a:pt x="889" y="1669878"/>
                    <a:pt x="0" y="1667732"/>
                    <a:pt x="0" y="1665495"/>
                  </a:cubicBezTo>
                  <a:lnTo>
                    <a:pt x="0" y="8436"/>
                  </a:lnTo>
                  <a:cubicBezTo>
                    <a:pt x="0" y="6199"/>
                    <a:pt x="889" y="4053"/>
                    <a:pt x="2471" y="2471"/>
                  </a:cubicBezTo>
                  <a:cubicBezTo>
                    <a:pt x="4053" y="889"/>
                    <a:pt x="6199" y="0"/>
                    <a:pt x="8436" y="0"/>
                  </a:cubicBezTo>
                  <a:lnTo>
                    <a:pt x="6092903" y="0"/>
                  </a:lnTo>
                  <a:cubicBezTo>
                    <a:pt x="6095140" y="0"/>
                    <a:pt x="6097286" y="889"/>
                    <a:pt x="6098868" y="2471"/>
                  </a:cubicBezTo>
                  <a:cubicBezTo>
                    <a:pt x="6100450" y="4053"/>
                    <a:pt x="6101338" y="6199"/>
                    <a:pt x="6101338" y="8436"/>
                  </a:cubicBezTo>
                  <a:close/>
                </a:path>
              </a:pathLst>
            </a:custGeom>
            <a:solidFill>
              <a:srgbClr val="394B35"/>
            </a:solidFill>
          </p:spPr>
        </p:sp>
        <p:sp>
          <p:nvSpPr>
            <p:cNvPr name="TextBox 19" id="19"/>
            <p:cNvSpPr txBox="true"/>
            <p:nvPr/>
          </p:nvSpPr>
          <p:spPr>
            <a:xfrm>
              <a:off x="0" y="-28575"/>
              <a:ext cx="6101339" cy="1702506"/>
            </a:xfrm>
            <a:prstGeom prst="rect">
              <a:avLst/>
            </a:prstGeom>
          </p:spPr>
          <p:txBody>
            <a:bodyPr anchor="ctr" rtlCol="false" tIns="50800" lIns="50800" bIns="50800" rIns="50800"/>
            <a:lstStyle/>
            <a:p>
              <a:pPr algn="ctr">
                <a:lnSpc>
                  <a:spcPts val="2083"/>
                </a:lnSpc>
              </a:pPr>
            </a:p>
          </p:txBody>
        </p:sp>
      </p:grpSp>
      <p:sp>
        <p:nvSpPr>
          <p:cNvPr name="TextBox 20" id="20"/>
          <p:cNvSpPr txBox="true"/>
          <p:nvPr/>
        </p:nvSpPr>
        <p:spPr>
          <a:xfrm rot="0">
            <a:off x="0" y="4302806"/>
            <a:ext cx="10448269" cy="829709"/>
          </a:xfrm>
          <a:prstGeom prst="rect">
            <a:avLst/>
          </a:prstGeom>
        </p:spPr>
        <p:txBody>
          <a:bodyPr anchor="t" rtlCol="false" tIns="0" lIns="0" bIns="0" rIns="0">
            <a:spAutoFit/>
          </a:bodyPr>
          <a:lstStyle/>
          <a:p>
            <a:pPr algn="ctr">
              <a:lnSpc>
                <a:spcPts val="6719"/>
              </a:lnSpc>
              <a:spcBef>
                <a:spcPct val="0"/>
              </a:spcBef>
            </a:pPr>
            <a:r>
              <a:rPr lang="en-US" b="true" sz="5168" spc="-103">
                <a:solidFill>
                  <a:srgbClr val="394B35"/>
                </a:solidFill>
                <a:latin typeface="Montserrat 2 Medium"/>
                <a:ea typeface="Montserrat 2 Medium"/>
                <a:cs typeface="Montserrat 2 Medium"/>
                <a:sym typeface="Montserrat 2 Medium"/>
              </a:rPr>
              <a:t>Giao thức MQTT/HTTP</a:t>
            </a:r>
          </a:p>
        </p:txBody>
      </p:sp>
      <p:grpSp>
        <p:nvGrpSpPr>
          <p:cNvPr name="Group 21" id="21"/>
          <p:cNvGrpSpPr/>
          <p:nvPr/>
        </p:nvGrpSpPr>
        <p:grpSpPr>
          <a:xfrm rot="0">
            <a:off x="335680" y="4293281"/>
            <a:ext cx="868919" cy="868919"/>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3" id="23"/>
            <p:cNvSpPr txBox="true"/>
            <p:nvPr/>
          </p:nvSpPr>
          <p:spPr>
            <a:xfrm>
              <a:off x="76200" y="19050"/>
              <a:ext cx="660400" cy="717550"/>
            </a:xfrm>
            <a:prstGeom prst="rect">
              <a:avLst/>
            </a:prstGeom>
          </p:spPr>
          <p:txBody>
            <a:bodyPr anchor="ctr" rtlCol="false" tIns="50800" lIns="50800" bIns="50800" rIns="50800"/>
            <a:lstStyle/>
            <a:p>
              <a:pPr algn="ctr">
                <a:lnSpc>
                  <a:spcPts val="4183"/>
                </a:lnSpc>
              </a:pPr>
              <a:r>
                <a:rPr lang="en-US" b="true" sz="2988">
                  <a:solidFill>
                    <a:srgbClr val="FFFFFF"/>
                  </a:solidFill>
                  <a:latin typeface="Be Vietnam Ultra-Bold"/>
                  <a:ea typeface="Be Vietnam Ultra-Bold"/>
                  <a:cs typeface="Be Vietnam Ultra-Bold"/>
                  <a:sym typeface="Be Vietnam Ultra-Bold"/>
                </a:rPr>
                <a:t>5.</a:t>
              </a:r>
            </a:p>
          </p:txBody>
        </p:sp>
      </p:grpSp>
      <p:sp>
        <p:nvSpPr>
          <p:cNvPr name="TextBox 24" id="24"/>
          <p:cNvSpPr txBox="true"/>
          <p:nvPr/>
        </p:nvSpPr>
        <p:spPr>
          <a:xfrm rot="0">
            <a:off x="638925" y="6131137"/>
            <a:ext cx="16595655" cy="3655060"/>
          </a:xfrm>
          <a:prstGeom prst="rect">
            <a:avLst/>
          </a:prstGeom>
        </p:spPr>
        <p:txBody>
          <a:bodyPr anchor="t" rtlCol="false" tIns="0" lIns="0" bIns="0" rIns="0">
            <a:spAutoFit/>
          </a:bodyPr>
          <a:lstStyle/>
          <a:p>
            <a:pPr algn="l">
              <a:lnSpc>
                <a:spcPts val="4159"/>
              </a:lnSpc>
            </a:pPr>
            <a:r>
              <a:rPr lang="en-US" sz="3199" spc="-63" b="true">
                <a:solidFill>
                  <a:srgbClr val="EFEFEF"/>
                </a:solidFill>
                <a:latin typeface="Montserrat 2 Medium"/>
                <a:ea typeface="Montserrat 2 Medium"/>
                <a:cs typeface="Montserrat 2 Medium"/>
                <a:sym typeface="Montserrat 2 Medium"/>
              </a:rPr>
              <a:t> -MQTT (Message Queuing Telemetry Transport): Là một giao thức nhắn tin siêu nhẹ (lightweight) hoạt động theo mô hình Publish/Subscribe. Nó được thiết kế riêng cho IoT (sử dụng trong giao tiếp ESP32 ↔ Server) để gửi và nhận lệnh một cách nhanh chóng, tiết kiệm pin và băng thông tối đa.</a:t>
            </a:r>
          </a:p>
          <a:p>
            <a:pPr algn="l">
              <a:lnSpc>
                <a:spcPts val="4159"/>
              </a:lnSpc>
              <a:spcBef>
                <a:spcPct val="0"/>
              </a:spcBef>
            </a:pPr>
            <a:r>
              <a:rPr lang="en-US" b="true" sz="3199" spc="-63">
                <a:solidFill>
                  <a:srgbClr val="EFEFEF"/>
                </a:solidFill>
                <a:latin typeface="Montserrat 2 Medium"/>
                <a:ea typeface="Montserrat 2 Medium"/>
                <a:cs typeface="Montserrat 2 Medium"/>
                <a:sym typeface="Montserrat 2 Medium"/>
              </a:rPr>
              <a:t>- HTTP (Hypertext Transfer Protocol): Là giao thức web tiêu chuẩn hoạt động theo mô hình Yêu cầu/Phản hồi (Request/Response). Trong dự án này HTTP dùng để kết nối giữa FE và BE.</a:t>
            </a:r>
          </a:p>
        </p:txBody>
      </p:sp>
    </p:spTree>
  </p:cSld>
  <p:clrMapOvr>
    <a:masterClrMapping/>
  </p:clrMapOvr>
  <p:transition spd="fast">
    <p:fade/>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37707"/>
            <a:chOff x="0" y="0"/>
            <a:chExt cx="5032298" cy="826392"/>
          </a:xfrm>
        </p:grpSpPr>
        <p:sp>
          <p:nvSpPr>
            <p:cNvPr name="Freeform 4" id="4"/>
            <p:cNvSpPr/>
            <p:nvPr/>
          </p:nvSpPr>
          <p:spPr>
            <a:xfrm flipH="false" flipV="false" rot="0">
              <a:off x="0" y="0"/>
              <a:ext cx="5032298" cy="826392"/>
            </a:xfrm>
            <a:custGeom>
              <a:avLst/>
              <a:gdLst/>
              <a:ahLst/>
              <a:cxnLst/>
              <a:rect r="r" b="b" t="t" l="l"/>
              <a:pathLst>
                <a:path h="826392" w="5032298">
                  <a:moveTo>
                    <a:pt x="0" y="0"/>
                  </a:moveTo>
                  <a:lnTo>
                    <a:pt x="5032298" y="0"/>
                  </a:lnTo>
                  <a:lnTo>
                    <a:pt x="5032298" y="826392"/>
                  </a:lnTo>
                  <a:lnTo>
                    <a:pt x="0" y="826392"/>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64492"/>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126637" y="33964"/>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pSp>
        <p:nvGrpSpPr>
          <p:cNvPr name="Group 10" id="10"/>
          <p:cNvGrpSpPr/>
          <p:nvPr/>
        </p:nvGrpSpPr>
        <p:grpSpPr>
          <a:xfrm rot="0">
            <a:off x="10728806" y="2954962"/>
            <a:ext cx="7251945" cy="6844572"/>
            <a:chOff x="0" y="0"/>
            <a:chExt cx="1909977" cy="1802686"/>
          </a:xfrm>
        </p:grpSpPr>
        <p:sp>
          <p:nvSpPr>
            <p:cNvPr name="Freeform 11" id="11"/>
            <p:cNvSpPr/>
            <p:nvPr/>
          </p:nvSpPr>
          <p:spPr>
            <a:xfrm flipH="false" flipV="false" rot="0">
              <a:off x="0" y="0"/>
              <a:ext cx="1909977" cy="1802686"/>
            </a:xfrm>
            <a:custGeom>
              <a:avLst/>
              <a:gdLst/>
              <a:ahLst/>
              <a:cxnLst/>
              <a:rect r="r" b="b" t="t" l="l"/>
              <a:pathLst>
                <a:path h="1802686" w="1909977">
                  <a:moveTo>
                    <a:pt x="54446" y="0"/>
                  </a:moveTo>
                  <a:lnTo>
                    <a:pt x="1855532" y="0"/>
                  </a:lnTo>
                  <a:cubicBezTo>
                    <a:pt x="1869971" y="0"/>
                    <a:pt x="1883820" y="5736"/>
                    <a:pt x="1894030" y="15947"/>
                  </a:cubicBezTo>
                  <a:cubicBezTo>
                    <a:pt x="1904241" y="26157"/>
                    <a:pt x="1909977" y="40006"/>
                    <a:pt x="1909977" y="54446"/>
                  </a:cubicBezTo>
                  <a:lnTo>
                    <a:pt x="1909977" y="1748240"/>
                  </a:lnTo>
                  <a:cubicBezTo>
                    <a:pt x="1909977" y="1762680"/>
                    <a:pt x="1904241" y="1776528"/>
                    <a:pt x="1894030" y="1786739"/>
                  </a:cubicBezTo>
                  <a:cubicBezTo>
                    <a:pt x="1883820" y="1796949"/>
                    <a:pt x="1869971" y="1802686"/>
                    <a:pt x="1855532" y="1802686"/>
                  </a:cubicBezTo>
                  <a:lnTo>
                    <a:pt x="54446" y="1802686"/>
                  </a:lnTo>
                  <a:cubicBezTo>
                    <a:pt x="40006" y="1802686"/>
                    <a:pt x="26157" y="1796949"/>
                    <a:pt x="15947" y="1786739"/>
                  </a:cubicBezTo>
                  <a:cubicBezTo>
                    <a:pt x="5736" y="1776528"/>
                    <a:pt x="0" y="1762680"/>
                    <a:pt x="0" y="1748240"/>
                  </a:cubicBezTo>
                  <a:lnTo>
                    <a:pt x="0" y="54446"/>
                  </a:lnTo>
                  <a:cubicBezTo>
                    <a:pt x="0" y="40006"/>
                    <a:pt x="5736" y="26157"/>
                    <a:pt x="15947" y="15947"/>
                  </a:cubicBezTo>
                  <a:cubicBezTo>
                    <a:pt x="26157" y="5736"/>
                    <a:pt x="40006" y="0"/>
                    <a:pt x="54446" y="0"/>
                  </a:cubicBezTo>
                  <a:close/>
                </a:path>
              </a:pathLst>
            </a:custGeom>
            <a:solidFill>
              <a:srgbClr val="394B35"/>
            </a:solidFill>
          </p:spPr>
        </p:sp>
        <p:sp>
          <p:nvSpPr>
            <p:cNvPr name="TextBox 12" id="12"/>
            <p:cNvSpPr txBox="true"/>
            <p:nvPr/>
          </p:nvSpPr>
          <p:spPr>
            <a:xfrm>
              <a:off x="0" y="-38100"/>
              <a:ext cx="1909977" cy="1840786"/>
            </a:xfrm>
            <a:prstGeom prst="rect">
              <a:avLst/>
            </a:prstGeom>
          </p:spPr>
          <p:txBody>
            <a:bodyPr anchor="ctr" rtlCol="false" tIns="50800" lIns="50800" bIns="50800" rIns="50800"/>
            <a:lstStyle/>
            <a:p>
              <a:pPr algn="l">
                <a:lnSpc>
                  <a:spcPts val="3203"/>
                </a:lnSpc>
              </a:pPr>
              <a:r>
                <a:rPr lang="en-US" sz="2288">
                  <a:solidFill>
                    <a:srgbClr val="FFFFFF"/>
                  </a:solidFill>
                  <a:latin typeface="Be Vietnam"/>
                  <a:ea typeface="Be Vietnam"/>
                  <a:cs typeface="Be Vietnam"/>
                  <a:sym typeface="Be Vietnam"/>
                </a:rPr>
                <a:t>-Tầng Ứng dụng (Application Layer)</a:t>
              </a:r>
            </a:p>
            <a:p>
              <a:pPr algn="l" marL="494019" indent="-247009" lvl="1">
                <a:lnSpc>
                  <a:spcPts val="3203"/>
                </a:lnSpc>
                <a:buFont typeface="Arial"/>
                <a:buChar char="•"/>
              </a:pPr>
              <a:r>
                <a:rPr lang="en-US" sz="2288">
                  <a:solidFill>
                    <a:srgbClr val="FFFFFF"/>
                  </a:solidFill>
                  <a:latin typeface="Be Vietnam"/>
                  <a:ea typeface="Be Vietnam"/>
                  <a:cs typeface="Be Vietnam"/>
                  <a:sym typeface="Be Vietnam"/>
                </a:rPr>
                <a:t>Giao diện: ReactJS App (Web/Mobile).</a:t>
              </a:r>
            </a:p>
            <a:p>
              <a:pPr algn="l" marL="494019" indent="-247009" lvl="1">
                <a:lnSpc>
                  <a:spcPts val="3203"/>
                </a:lnSpc>
                <a:buFont typeface="Arial"/>
                <a:buChar char="•"/>
              </a:pPr>
              <a:r>
                <a:rPr lang="en-US" sz="2288">
                  <a:solidFill>
                    <a:srgbClr val="FFFFFF"/>
                  </a:solidFill>
                  <a:latin typeface="Be Vietnam"/>
                  <a:ea typeface="Be Vietnam"/>
                  <a:cs typeface="Be Vietnam"/>
                  <a:sym typeface="Be Vietnam"/>
                </a:rPr>
                <a:t>Kết nối với sever qua: HTTP (API) &amp; Socket.IO (Real-time).</a:t>
              </a:r>
            </a:p>
            <a:p>
              <a:pPr algn="l">
                <a:lnSpc>
                  <a:spcPts val="3203"/>
                </a:lnSpc>
              </a:pPr>
              <a:r>
                <a:rPr lang="en-US" sz="2288">
                  <a:solidFill>
                    <a:srgbClr val="FFFFFF"/>
                  </a:solidFill>
                  <a:latin typeface="Be Vietnam"/>
                  <a:ea typeface="Be Vietnam"/>
                  <a:cs typeface="Be Vietnam"/>
                  <a:sym typeface="Be Vietnam"/>
                </a:rPr>
                <a:t>-</a:t>
              </a:r>
              <a:r>
                <a:rPr lang="en-US" sz="2288">
                  <a:solidFill>
                    <a:srgbClr val="FFFFFF"/>
                  </a:solidFill>
                  <a:latin typeface="Be Vietnam"/>
                  <a:ea typeface="Be Vietnam"/>
                  <a:cs typeface="Be Vietnam"/>
                  <a:sym typeface="Be Vietnam"/>
                </a:rPr>
                <a:t>T</a:t>
              </a:r>
              <a:r>
                <a:rPr lang="en-US" sz="2288">
                  <a:solidFill>
                    <a:srgbClr val="FFFFFF"/>
                  </a:solidFill>
                  <a:latin typeface="Be Vietnam"/>
                  <a:ea typeface="Be Vietnam"/>
                  <a:cs typeface="Be Vietnam"/>
                  <a:sym typeface="Be Vietnam"/>
                </a:rPr>
                <a:t>ầng Đám mây (Cloud Layer)</a:t>
              </a:r>
            </a:p>
            <a:p>
              <a:pPr algn="l" marL="494019" indent="-247009" lvl="1">
                <a:lnSpc>
                  <a:spcPts val="3203"/>
                </a:lnSpc>
                <a:buFont typeface="Arial"/>
                <a:buChar char="•"/>
              </a:pPr>
              <a:r>
                <a:rPr lang="en-US" sz="2288">
                  <a:solidFill>
                    <a:srgbClr val="FFFFFF"/>
                  </a:solidFill>
                  <a:latin typeface="Be Vietnam"/>
                  <a:ea typeface="Be Vietnam"/>
                  <a:cs typeface="Be Vietnam"/>
                  <a:sym typeface="Be Vietnam"/>
                </a:rPr>
                <a:t>Backend: NodeJS + Express (Xử lý logic trung tâm).</a:t>
              </a:r>
            </a:p>
            <a:p>
              <a:pPr algn="l" marL="494019" indent="-247009" lvl="1">
                <a:lnSpc>
                  <a:spcPts val="3203"/>
                </a:lnSpc>
                <a:buFont typeface="Arial"/>
                <a:buChar char="•"/>
              </a:pPr>
              <a:r>
                <a:rPr lang="en-US" sz="2288">
                  <a:solidFill>
                    <a:srgbClr val="FFFFFF"/>
                  </a:solidFill>
                  <a:latin typeface="Be Vietnam"/>
                  <a:ea typeface="Be Vietnam"/>
                  <a:cs typeface="Be Vietnam"/>
                  <a:sym typeface="Be Vietnam"/>
                </a:rPr>
                <a:t>Database: MongoDB Atlas (Lưu trữ dữ liệu đám mây).</a:t>
              </a:r>
            </a:p>
            <a:p>
              <a:pPr algn="l" marL="494019" indent="-247009" lvl="1">
                <a:lnSpc>
                  <a:spcPts val="3203"/>
                </a:lnSpc>
                <a:buFont typeface="Arial"/>
                <a:buChar char="•"/>
              </a:pPr>
              <a:r>
                <a:rPr lang="en-US" sz="2288">
                  <a:solidFill>
                    <a:srgbClr val="FFFFFF"/>
                  </a:solidFill>
                  <a:latin typeface="Be Vietnam"/>
                  <a:ea typeface="Be Vietnam"/>
                  <a:cs typeface="Be Vietnam"/>
                  <a:sym typeface="Be Vietnam"/>
                </a:rPr>
                <a:t>Giao tiếp: MQTT/MQTTS (Kết nối với thiết bị).</a:t>
              </a:r>
            </a:p>
            <a:p>
              <a:pPr algn="l">
                <a:lnSpc>
                  <a:spcPts val="3203"/>
                </a:lnSpc>
              </a:pPr>
              <a:r>
                <a:rPr lang="en-US" sz="2288">
                  <a:solidFill>
                    <a:srgbClr val="FFFFFF"/>
                  </a:solidFill>
                  <a:latin typeface="Be Vietnam"/>
                  <a:ea typeface="Be Vietnam"/>
                  <a:cs typeface="Be Vietnam"/>
                  <a:sym typeface="Be Vietnam"/>
                </a:rPr>
                <a:t>-</a:t>
              </a:r>
              <a:r>
                <a:rPr lang="en-US" sz="2288">
                  <a:solidFill>
                    <a:srgbClr val="FFFFFF"/>
                  </a:solidFill>
                  <a:latin typeface="Be Vietnam"/>
                  <a:ea typeface="Be Vietnam"/>
                  <a:cs typeface="Be Vietnam"/>
                  <a:sym typeface="Be Vietnam"/>
                </a:rPr>
                <a:t>Tầng Thiết bị (Device Layer)</a:t>
              </a:r>
            </a:p>
            <a:p>
              <a:pPr algn="l" marL="494019" indent="-247009" lvl="1">
                <a:lnSpc>
                  <a:spcPts val="3203"/>
                </a:lnSpc>
                <a:buFont typeface="Arial"/>
                <a:buChar char="•"/>
              </a:pPr>
              <a:r>
                <a:rPr lang="en-US" sz="2288">
                  <a:solidFill>
                    <a:srgbClr val="FFFFFF"/>
                  </a:solidFill>
                  <a:latin typeface="Be Vietnam"/>
                  <a:ea typeface="Be Vietnam"/>
                  <a:cs typeface="Be Vietnam"/>
                  <a:sym typeface="Be Vietnam"/>
                </a:rPr>
                <a:t>Điều khiển: ESP32 DevKit V1 (Kết nối Wi-Fi).</a:t>
              </a:r>
            </a:p>
            <a:p>
              <a:pPr algn="l" marL="494019" indent="-247009" lvl="1">
                <a:lnSpc>
                  <a:spcPts val="3203"/>
                </a:lnSpc>
                <a:buFont typeface="Arial"/>
                <a:buChar char="•"/>
              </a:pPr>
              <a:r>
                <a:rPr lang="en-US" sz="2288">
                  <a:solidFill>
                    <a:srgbClr val="FFFFFF"/>
                  </a:solidFill>
                  <a:latin typeface="Be Vietnam"/>
                  <a:ea typeface="Be Vietnam"/>
                  <a:cs typeface="Be Vietnam"/>
                  <a:sym typeface="Be Vietnam"/>
                </a:rPr>
                <a:t>Input: Cảm biến Độ ẩm đất &amp; DHT11.</a:t>
              </a:r>
            </a:p>
            <a:p>
              <a:pPr algn="l" marL="494019" indent="-247009" lvl="1">
                <a:lnSpc>
                  <a:spcPts val="3203"/>
                </a:lnSpc>
                <a:buFont typeface="Arial"/>
                <a:buChar char="•"/>
              </a:pPr>
              <a:r>
                <a:rPr lang="en-US" sz="2288">
                  <a:solidFill>
                    <a:srgbClr val="FFFFFF"/>
                  </a:solidFill>
                  <a:latin typeface="Be Vietnam"/>
                  <a:ea typeface="Be Vietnam"/>
                  <a:cs typeface="Be Vietnam"/>
                  <a:sym typeface="Be Vietnam"/>
                </a:rPr>
                <a:t>Output: Relay Module &amp; Máy bơm 12V.</a:t>
              </a:r>
            </a:p>
            <a:p>
              <a:pPr algn="ctr">
                <a:lnSpc>
                  <a:spcPts val="2083"/>
                </a:lnSpc>
              </a:pPr>
            </a:p>
          </p:txBody>
        </p:sp>
      </p:grpSp>
      <p:sp>
        <p:nvSpPr>
          <p:cNvPr name="Freeform 13" id="13"/>
          <p:cNvSpPr/>
          <p:nvPr/>
        </p:nvSpPr>
        <p:spPr>
          <a:xfrm flipH="false" flipV="false" rot="0">
            <a:off x="861623" y="2954962"/>
            <a:ext cx="7615656" cy="7332038"/>
          </a:xfrm>
          <a:custGeom>
            <a:avLst/>
            <a:gdLst/>
            <a:ahLst/>
            <a:cxnLst/>
            <a:rect r="r" b="b" t="t" l="l"/>
            <a:pathLst>
              <a:path h="7332038" w="7615656">
                <a:moveTo>
                  <a:pt x="0" y="0"/>
                </a:moveTo>
                <a:lnTo>
                  <a:pt x="7615655" y="0"/>
                </a:lnTo>
                <a:lnTo>
                  <a:pt x="7615655" y="7332038"/>
                </a:lnTo>
                <a:lnTo>
                  <a:pt x="0" y="7332038"/>
                </a:lnTo>
                <a:lnTo>
                  <a:pt x="0" y="0"/>
                </a:lnTo>
                <a:close/>
              </a:path>
            </a:pathLst>
          </a:custGeom>
          <a:blipFill>
            <a:blip r:embed="rId5"/>
            <a:stretch>
              <a:fillRect l="0" t="-1690" r="0" b="-1690"/>
            </a:stretch>
          </a:blipFill>
        </p:spPr>
      </p:sp>
      <p:sp>
        <p:nvSpPr>
          <p:cNvPr name="TextBox 14" id="14"/>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5" id="15"/>
          <p:cNvSpPr txBox="true"/>
          <p:nvPr/>
        </p:nvSpPr>
        <p:spPr>
          <a:xfrm rot="0">
            <a:off x="6275064" y="319488"/>
            <a:ext cx="3346748"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&amp; công nghệ sử dụng</a:t>
            </a:r>
          </a:p>
        </p:txBody>
      </p:sp>
      <p:sp>
        <p:nvSpPr>
          <p:cNvPr name="TextBox 16" id="16"/>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hệ thống</a:t>
            </a:r>
          </a:p>
        </p:txBody>
      </p:sp>
      <p:sp>
        <p:nvSpPr>
          <p:cNvPr name="TextBox 17" id="17"/>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18" id="18"/>
          <p:cNvSpPr txBox="true"/>
          <p:nvPr/>
        </p:nvSpPr>
        <p:spPr>
          <a:xfrm rot="0">
            <a:off x="335680" y="1564088"/>
            <a:ext cx="18771325" cy="1086074"/>
          </a:xfrm>
          <a:prstGeom prst="rect">
            <a:avLst/>
          </a:prstGeom>
        </p:spPr>
        <p:txBody>
          <a:bodyPr anchor="t" rtlCol="false" tIns="0" lIns="0" bIns="0" rIns="0">
            <a:spAutoFit/>
          </a:bodyPr>
          <a:lstStyle/>
          <a:p>
            <a:pPr algn="ctr">
              <a:lnSpc>
                <a:spcPts val="8912"/>
              </a:lnSpc>
            </a:pPr>
            <a:r>
              <a:rPr lang="en-US" sz="6366" b="true">
                <a:solidFill>
                  <a:srgbClr val="394B35"/>
                </a:solidFill>
                <a:latin typeface="Be Vietnam Ultra-Bold"/>
                <a:ea typeface="Be Vietnam Ultra-Bold"/>
                <a:cs typeface="Be Vietnam Ultra-Bold"/>
                <a:sym typeface="Be Vietnam Ultra-Bold"/>
              </a:rPr>
              <a:t>Sơ đồ khối hệ thống</a:t>
            </a:r>
          </a:p>
        </p:txBody>
      </p:sp>
    </p:spTree>
  </p:cSld>
  <p:clrMapOvr>
    <a:masterClrMapping/>
  </p:clrMapOvr>
  <p:transition spd="fast">
    <p:fade/>
  </p:transition>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37707"/>
            <a:chOff x="0" y="0"/>
            <a:chExt cx="5032298" cy="826392"/>
          </a:xfrm>
        </p:grpSpPr>
        <p:sp>
          <p:nvSpPr>
            <p:cNvPr name="Freeform 4" id="4"/>
            <p:cNvSpPr/>
            <p:nvPr/>
          </p:nvSpPr>
          <p:spPr>
            <a:xfrm flipH="false" flipV="false" rot="0">
              <a:off x="0" y="0"/>
              <a:ext cx="5032298" cy="826392"/>
            </a:xfrm>
            <a:custGeom>
              <a:avLst/>
              <a:gdLst/>
              <a:ahLst/>
              <a:cxnLst/>
              <a:rect r="r" b="b" t="t" l="l"/>
              <a:pathLst>
                <a:path h="826392" w="5032298">
                  <a:moveTo>
                    <a:pt x="0" y="0"/>
                  </a:moveTo>
                  <a:lnTo>
                    <a:pt x="5032298" y="0"/>
                  </a:lnTo>
                  <a:lnTo>
                    <a:pt x="5032298" y="826392"/>
                  </a:lnTo>
                  <a:lnTo>
                    <a:pt x="0" y="826392"/>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64492"/>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126637" y="33964"/>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pSp>
        <p:nvGrpSpPr>
          <p:cNvPr name="Group 10" id="10"/>
          <p:cNvGrpSpPr/>
          <p:nvPr/>
        </p:nvGrpSpPr>
        <p:grpSpPr>
          <a:xfrm rot="0">
            <a:off x="10817107" y="2954962"/>
            <a:ext cx="7251945" cy="6844572"/>
            <a:chOff x="0" y="0"/>
            <a:chExt cx="1909977" cy="1802686"/>
          </a:xfrm>
        </p:grpSpPr>
        <p:sp>
          <p:nvSpPr>
            <p:cNvPr name="Freeform 11" id="11"/>
            <p:cNvSpPr/>
            <p:nvPr/>
          </p:nvSpPr>
          <p:spPr>
            <a:xfrm flipH="false" flipV="false" rot="0">
              <a:off x="0" y="0"/>
              <a:ext cx="1909977" cy="1802686"/>
            </a:xfrm>
            <a:custGeom>
              <a:avLst/>
              <a:gdLst/>
              <a:ahLst/>
              <a:cxnLst/>
              <a:rect r="r" b="b" t="t" l="l"/>
              <a:pathLst>
                <a:path h="1802686" w="1909977">
                  <a:moveTo>
                    <a:pt x="54446" y="0"/>
                  </a:moveTo>
                  <a:lnTo>
                    <a:pt x="1855532" y="0"/>
                  </a:lnTo>
                  <a:cubicBezTo>
                    <a:pt x="1869971" y="0"/>
                    <a:pt x="1883820" y="5736"/>
                    <a:pt x="1894030" y="15947"/>
                  </a:cubicBezTo>
                  <a:cubicBezTo>
                    <a:pt x="1904241" y="26157"/>
                    <a:pt x="1909977" y="40006"/>
                    <a:pt x="1909977" y="54446"/>
                  </a:cubicBezTo>
                  <a:lnTo>
                    <a:pt x="1909977" y="1748240"/>
                  </a:lnTo>
                  <a:cubicBezTo>
                    <a:pt x="1909977" y="1762680"/>
                    <a:pt x="1904241" y="1776528"/>
                    <a:pt x="1894030" y="1786739"/>
                  </a:cubicBezTo>
                  <a:cubicBezTo>
                    <a:pt x="1883820" y="1796949"/>
                    <a:pt x="1869971" y="1802686"/>
                    <a:pt x="1855532" y="1802686"/>
                  </a:cubicBezTo>
                  <a:lnTo>
                    <a:pt x="54446" y="1802686"/>
                  </a:lnTo>
                  <a:cubicBezTo>
                    <a:pt x="40006" y="1802686"/>
                    <a:pt x="26157" y="1796949"/>
                    <a:pt x="15947" y="1786739"/>
                  </a:cubicBezTo>
                  <a:cubicBezTo>
                    <a:pt x="5736" y="1776528"/>
                    <a:pt x="0" y="1762680"/>
                    <a:pt x="0" y="1748240"/>
                  </a:cubicBezTo>
                  <a:lnTo>
                    <a:pt x="0" y="54446"/>
                  </a:lnTo>
                  <a:cubicBezTo>
                    <a:pt x="0" y="40006"/>
                    <a:pt x="5736" y="26157"/>
                    <a:pt x="15947" y="15947"/>
                  </a:cubicBezTo>
                  <a:cubicBezTo>
                    <a:pt x="26157" y="5736"/>
                    <a:pt x="40006" y="0"/>
                    <a:pt x="54446" y="0"/>
                  </a:cubicBezTo>
                  <a:close/>
                </a:path>
              </a:pathLst>
            </a:custGeom>
            <a:solidFill>
              <a:srgbClr val="394B35"/>
            </a:solidFill>
          </p:spPr>
        </p:sp>
        <p:sp>
          <p:nvSpPr>
            <p:cNvPr name="TextBox 12" id="12"/>
            <p:cNvSpPr txBox="true"/>
            <p:nvPr/>
          </p:nvSpPr>
          <p:spPr>
            <a:xfrm>
              <a:off x="0" y="-38100"/>
              <a:ext cx="1909977" cy="1840786"/>
            </a:xfrm>
            <a:prstGeom prst="rect">
              <a:avLst/>
            </a:prstGeom>
          </p:spPr>
          <p:txBody>
            <a:bodyPr anchor="ctr" rtlCol="false" tIns="50800" lIns="50800" bIns="50800" rIns="50800"/>
            <a:lstStyle/>
            <a:p>
              <a:pPr algn="l">
                <a:lnSpc>
                  <a:spcPts val="2783"/>
                </a:lnSpc>
              </a:pPr>
              <a:r>
                <a:rPr lang="en-US" sz="1988">
                  <a:solidFill>
                    <a:srgbClr val="FFFFFF"/>
                  </a:solidFill>
                  <a:latin typeface="Be Vietnam"/>
                  <a:ea typeface="Be Vietnam"/>
                  <a:cs typeface="Be Vietnam"/>
                  <a:sym typeface="Be Vietnam"/>
                </a:rPr>
                <a:t>-Controller</a:t>
              </a:r>
            </a:p>
            <a:p>
              <a:pPr algn="l" marL="429250" indent="-214625" lvl="1">
                <a:lnSpc>
                  <a:spcPts val="2783"/>
                </a:lnSpc>
                <a:buFont typeface="Arial"/>
                <a:buChar char="•"/>
              </a:pPr>
              <a:r>
                <a:rPr lang="en-US" sz="1988">
                  <a:solidFill>
                    <a:srgbClr val="FFFFFF"/>
                  </a:solidFill>
                  <a:latin typeface="Be Vietnam"/>
                  <a:ea typeface="Be Vietnam"/>
                  <a:cs typeface="Be Vietnam"/>
                  <a:sym typeface="Be Vietnam"/>
                </a:rPr>
                <a:t>Thiết bị: ESP32 DevKit V1.</a:t>
              </a:r>
            </a:p>
            <a:p>
              <a:pPr algn="l" marL="429250" indent="-214625" lvl="1">
                <a:lnSpc>
                  <a:spcPts val="2783"/>
                </a:lnSpc>
                <a:buFont typeface="Arial"/>
                <a:buChar char="•"/>
              </a:pPr>
              <a:r>
                <a:rPr lang="en-US" sz="1988">
                  <a:solidFill>
                    <a:srgbClr val="FFFFFF"/>
                  </a:solidFill>
                  <a:latin typeface="Be Vietnam"/>
                  <a:ea typeface="Be Vietnam"/>
                  <a:cs typeface="Be Vietnam"/>
                  <a:sym typeface="Be Vietnam"/>
                </a:rPr>
                <a:t>Nhiệm vụ: Đọc tín hiệu cảm biến &amp; điều khiển Relay.</a:t>
              </a:r>
            </a:p>
            <a:p>
              <a:pPr algn="l" marL="429250" indent="-214625" lvl="1">
                <a:lnSpc>
                  <a:spcPts val="2783"/>
                </a:lnSpc>
                <a:buFont typeface="Arial"/>
                <a:buChar char="•"/>
              </a:pPr>
              <a:r>
                <a:rPr lang="en-US" sz="1988">
                  <a:solidFill>
                    <a:srgbClr val="FFFFFF"/>
                  </a:solidFill>
                  <a:latin typeface="Be Vietnam"/>
                  <a:ea typeface="Be Vietnam"/>
                  <a:cs typeface="Be Vietnam"/>
                  <a:sym typeface="Be Vietnam"/>
                </a:rPr>
                <a:t>Nguồn cấp: 5V (qua cổng Micro USB).</a:t>
              </a:r>
            </a:p>
            <a:p>
              <a:pPr algn="l">
                <a:lnSpc>
                  <a:spcPts val="2783"/>
                </a:lnSpc>
              </a:pPr>
              <a:r>
                <a:rPr lang="en-US" sz="1988">
                  <a:solidFill>
                    <a:srgbClr val="FFFFFF"/>
                  </a:solidFill>
                  <a:latin typeface="Be Vietnam"/>
                  <a:ea typeface="Be Vietnam"/>
                  <a:cs typeface="Be Vietnam"/>
                  <a:sym typeface="Be Vietnam"/>
                </a:rPr>
                <a:t>-</a:t>
              </a:r>
              <a:r>
                <a:rPr lang="en-US" sz="1988">
                  <a:solidFill>
                    <a:srgbClr val="FFFFFF"/>
                  </a:solidFill>
                  <a:latin typeface="Be Vietnam"/>
                  <a:ea typeface="Be Vietnam"/>
                  <a:cs typeface="Be Vietnam"/>
                  <a:sym typeface="Be Vietnam"/>
                </a:rPr>
                <a:t>Cảm biến (Input)</a:t>
              </a:r>
            </a:p>
            <a:p>
              <a:pPr algn="l" marL="429250" indent="-214625" lvl="1">
                <a:lnSpc>
                  <a:spcPts val="2783"/>
                </a:lnSpc>
                <a:buFont typeface="Arial"/>
                <a:buChar char="•"/>
              </a:pPr>
              <a:r>
                <a:rPr lang="en-US" sz="1988">
                  <a:solidFill>
                    <a:srgbClr val="FFFFFF"/>
                  </a:solidFill>
                  <a:latin typeface="Be Vietnam"/>
                  <a:ea typeface="Be Vietnam"/>
                  <a:cs typeface="Be Vietnam"/>
                  <a:sym typeface="Be Vietnam"/>
                </a:rPr>
                <a:t>Cảm biến Độ ẩm Đất (FC-28): Nối chân AO vào GPIO 34 (ESP32).</a:t>
              </a:r>
            </a:p>
            <a:p>
              <a:pPr algn="l" marL="429250" indent="-214625" lvl="1">
                <a:lnSpc>
                  <a:spcPts val="2783"/>
                </a:lnSpc>
                <a:buFont typeface="Arial"/>
                <a:buChar char="•"/>
              </a:pPr>
              <a:r>
                <a:rPr lang="en-US" sz="1988">
                  <a:solidFill>
                    <a:srgbClr val="FFFFFF"/>
                  </a:solidFill>
                  <a:latin typeface="Be Vietnam"/>
                  <a:ea typeface="Be Vietnam"/>
                  <a:cs typeface="Be Vietnam"/>
                  <a:sym typeface="Be Vietnam"/>
                </a:rPr>
                <a:t>Cảm biến Nhiệt/Ẩm (DHT11): Nối chân DATA vào GPIO 4 (ESP32).</a:t>
              </a:r>
            </a:p>
            <a:p>
              <a:pPr algn="l" marL="429250" indent="-214625" lvl="1">
                <a:lnSpc>
                  <a:spcPts val="2783"/>
                </a:lnSpc>
                <a:buFont typeface="Arial"/>
                <a:buChar char="•"/>
              </a:pPr>
              <a:r>
                <a:rPr lang="en-US" sz="1988">
                  <a:solidFill>
                    <a:srgbClr val="FFFFFF"/>
                  </a:solidFill>
                  <a:latin typeface="Be Vietnam"/>
                  <a:ea typeface="Be Vietnam"/>
                  <a:cs typeface="Be Vietnam"/>
                  <a:sym typeface="Be Vietnam"/>
                </a:rPr>
                <a:t>Nguồn: 3.3V (Lấy từ chân 3V3 của ESP32).</a:t>
              </a:r>
            </a:p>
            <a:p>
              <a:pPr algn="l">
                <a:lnSpc>
                  <a:spcPts val="2783"/>
                </a:lnSpc>
              </a:pPr>
              <a:r>
                <a:rPr lang="en-US" sz="1988">
                  <a:solidFill>
                    <a:srgbClr val="FFFFFF"/>
                  </a:solidFill>
                  <a:latin typeface="Be Vietnam"/>
                  <a:ea typeface="Be Vietnam"/>
                  <a:cs typeface="Be Vietnam"/>
                  <a:sym typeface="Be Vietnam"/>
                </a:rPr>
                <a:t>-</a:t>
              </a:r>
              <a:r>
                <a:rPr lang="en-US" sz="1988">
                  <a:solidFill>
                    <a:srgbClr val="FFFFFF"/>
                  </a:solidFill>
                  <a:latin typeface="Be Vietnam"/>
                  <a:ea typeface="Be Vietnam"/>
                  <a:cs typeface="Be Vietnam"/>
                  <a:sym typeface="Be Vietnam"/>
                </a:rPr>
                <a:t>Output</a:t>
              </a:r>
            </a:p>
            <a:p>
              <a:pPr algn="l" marL="429250" indent="-214625" lvl="1">
                <a:lnSpc>
                  <a:spcPts val="2783"/>
                </a:lnSpc>
                <a:buFont typeface="Arial"/>
                <a:buChar char="•"/>
              </a:pPr>
              <a:r>
                <a:rPr lang="en-US" sz="1988">
                  <a:solidFill>
                    <a:srgbClr val="FFFFFF"/>
                  </a:solidFill>
                  <a:latin typeface="Be Vietnam"/>
                  <a:ea typeface="Be Vietnam"/>
                  <a:cs typeface="Be Vietnam"/>
                  <a:sym typeface="Be Vietnam"/>
                </a:rPr>
                <a:t>Module Relay 5V: Nối chân IN vào GPIO 5 (ESP32).</a:t>
              </a:r>
            </a:p>
            <a:p>
              <a:pPr algn="l" marL="429250" indent="-214625" lvl="1">
                <a:lnSpc>
                  <a:spcPts val="2783"/>
                </a:lnSpc>
                <a:buFont typeface="Arial"/>
                <a:buChar char="•"/>
              </a:pPr>
              <a:r>
                <a:rPr lang="en-US" sz="1988">
                  <a:solidFill>
                    <a:srgbClr val="FFFFFF"/>
                  </a:solidFill>
                  <a:latin typeface="Be Vietnam"/>
                  <a:ea typeface="Be Vietnam"/>
                  <a:cs typeface="Be Vietnam"/>
                  <a:sym typeface="Be Vietnam"/>
                </a:rPr>
                <a:t>Máy bơm 12V: Nối qua tiếp điểm thường mở (NO) của Relay.</a:t>
              </a:r>
            </a:p>
            <a:p>
              <a:pPr algn="l" marL="429250" indent="-214625" lvl="1">
                <a:lnSpc>
                  <a:spcPts val="2783"/>
                </a:lnSpc>
                <a:buFont typeface="Arial"/>
                <a:buChar char="•"/>
              </a:pPr>
              <a:r>
                <a:rPr lang="en-US" sz="1988">
                  <a:solidFill>
                    <a:srgbClr val="FFFFFF"/>
                  </a:solidFill>
                  <a:latin typeface="Be Vietnam"/>
                  <a:ea typeface="Be Vietnam"/>
                  <a:cs typeface="Be Vietnam"/>
                  <a:sym typeface="Be Vietnam"/>
                </a:rPr>
                <a:t>Nguồn bơm: Adapter 12V riêng biệt (Đảm bảo an toàn, chống nhiễu).</a:t>
              </a:r>
            </a:p>
            <a:p>
              <a:pPr algn="ctr">
                <a:lnSpc>
                  <a:spcPts val="2083"/>
                </a:lnSpc>
              </a:pPr>
            </a:p>
          </p:txBody>
        </p:sp>
      </p:grpSp>
      <p:sp>
        <p:nvSpPr>
          <p:cNvPr name="Freeform 13" id="13"/>
          <p:cNvSpPr/>
          <p:nvPr/>
        </p:nvSpPr>
        <p:spPr>
          <a:xfrm flipH="false" flipV="false" rot="0">
            <a:off x="160001" y="3683312"/>
            <a:ext cx="10406880" cy="5282433"/>
          </a:xfrm>
          <a:custGeom>
            <a:avLst/>
            <a:gdLst/>
            <a:ahLst/>
            <a:cxnLst/>
            <a:rect r="r" b="b" t="t" l="l"/>
            <a:pathLst>
              <a:path h="5282433" w="10406880">
                <a:moveTo>
                  <a:pt x="0" y="0"/>
                </a:moveTo>
                <a:lnTo>
                  <a:pt x="10406881" y="0"/>
                </a:lnTo>
                <a:lnTo>
                  <a:pt x="10406881" y="5282433"/>
                </a:lnTo>
                <a:lnTo>
                  <a:pt x="0" y="5282433"/>
                </a:lnTo>
                <a:lnTo>
                  <a:pt x="0" y="0"/>
                </a:lnTo>
                <a:close/>
              </a:path>
            </a:pathLst>
          </a:custGeom>
          <a:blipFill>
            <a:blip r:embed="rId5"/>
            <a:stretch>
              <a:fillRect l="0" t="-3761" r="-8594" b="0"/>
            </a:stretch>
          </a:blipFill>
        </p:spPr>
      </p:sp>
      <p:sp>
        <p:nvSpPr>
          <p:cNvPr name="TextBox 14" id="14"/>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5" id="15"/>
          <p:cNvSpPr txBox="true"/>
          <p:nvPr/>
        </p:nvSpPr>
        <p:spPr>
          <a:xfrm rot="0">
            <a:off x="6275064" y="319488"/>
            <a:ext cx="3346748"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&amp; công nghệ sử dụng</a:t>
            </a:r>
          </a:p>
        </p:txBody>
      </p:sp>
      <p:sp>
        <p:nvSpPr>
          <p:cNvPr name="TextBox 16" id="16"/>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hệ thống</a:t>
            </a:r>
          </a:p>
        </p:txBody>
      </p:sp>
      <p:sp>
        <p:nvSpPr>
          <p:cNvPr name="TextBox 17" id="17"/>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18" id="18"/>
          <p:cNvSpPr txBox="true"/>
          <p:nvPr/>
        </p:nvSpPr>
        <p:spPr>
          <a:xfrm rot="0">
            <a:off x="335680" y="1564088"/>
            <a:ext cx="18771325" cy="1086074"/>
          </a:xfrm>
          <a:prstGeom prst="rect">
            <a:avLst/>
          </a:prstGeom>
        </p:spPr>
        <p:txBody>
          <a:bodyPr anchor="t" rtlCol="false" tIns="0" lIns="0" bIns="0" rIns="0">
            <a:spAutoFit/>
          </a:bodyPr>
          <a:lstStyle/>
          <a:p>
            <a:pPr algn="ctr">
              <a:lnSpc>
                <a:spcPts val="8912"/>
              </a:lnSpc>
            </a:pPr>
            <a:r>
              <a:rPr lang="en-US" sz="6366" b="true">
                <a:solidFill>
                  <a:srgbClr val="394B35"/>
                </a:solidFill>
                <a:latin typeface="Be Vietnam Ultra-Bold"/>
                <a:ea typeface="Be Vietnam Ultra-Bold"/>
                <a:cs typeface="Be Vietnam Ultra-Bold"/>
                <a:sym typeface="Be Vietnam Ultra-Bold"/>
              </a:rPr>
              <a:t>Sơ đồ Nguyên lý &amp; Kết nối Phần cứng</a:t>
            </a:r>
          </a:p>
        </p:txBody>
      </p:sp>
    </p:spTree>
  </p:cSld>
  <p:clrMapOvr>
    <a:masterClrMapping/>
  </p:clrMapOvr>
  <p:transition spd="fast">
    <p:fade/>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A2B77B"/>
        </a:solidFill>
      </p:bgPr>
    </p:bg>
    <p:spTree>
      <p:nvGrpSpPr>
        <p:cNvPr id="1" name=""/>
        <p:cNvGrpSpPr/>
        <p:nvPr/>
      </p:nvGrpSpPr>
      <p:grpSpPr>
        <a:xfrm>
          <a:off x="0" y="0"/>
          <a:ext cx="0" cy="0"/>
          <a:chOff x="0" y="0"/>
          <a:chExt cx="0" cy="0"/>
        </a:xfrm>
      </p:grpSpPr>
      <p:sp>
        <p:nvSpPr>
          <p:cNvPr name="Freeform 2" id="2"/>
          <p:cNvSpPr/>
          <p:nvPr/>
        </p:nvSpPr>
        <p:spPr>
          <a:xfrm flipH="false" flipV="false" rot="0">
            <a:off x="-475316" y="1416489"/>
            <a:ext cx="21294572" cy="10452761"/>
          </a:xfrm>
          <a:custGeom>
            <a:avLst/>
            <a:gdLst/>
            <a:ahLst/>
            <a:cxnLst/>
            <a:rect r="r" b="b" t="t" l="l"/>
            <a:pathLst>
              <a:path h="10452761" w="21294572">
                <a:moveTo>
                  <a:pt x="0" y="0"/>
                </a:moveTo>
                <a:lnTo>
                  <a:pt x="21294572" y="0"/>
                </a:lnTo>
                <a:lnTo>
                  <a:pt x="21294572" y="10452761"/>
                </a:lnTo>
                <a:lnTo>
                  <a:pt x="0" y="10452761"/>
                </a:lnTo>
                <a:lnTo>
                  <a:pt x="0" y="0"/>
                </a:lnTo>
                <a:close/>
              </a:path>
            </a:pathLst>
          </a:custGeom>
          <a:blipFill>
            <a:blip r:embed="rId2">
              <a:alphaModFix amt="30000"/>
            </a:blip>
            <a:stretch>
              <a:fillRect l="0" t="-7042" r="0" b="-7042"/>
            </a:stretch>
          </a:blipFill>
        </p:spPr>
      </p:sp>
      <p:grpSp>
        <p:nvGrpSpPr>
          <p:cNvPr name="Group 3" id="3"/>
          <p:cNvGrpSpPr/>
          <p:nvPr/>
        </p:nvGrpSpPr>
        <p:grpSpPr>
          <a:xfrm rot="0">
            <a:off x="-475316" y="-1847471"/>
            <a:ext cx="19107005" cy="3263960"/>
            <a:chOff x="0" y="0"/>
            <a:chExt cx="5032298" cy="859644"/>
          </a:xfrm>
        </p:grpSpPr>
        <p:sp>
          <p:nvSpPr>
            <p:cNvPr name="Freeform 4" id="4"/>
            <p:cNvSpPr/>
            <p:nvPr/>
          </p:nvSpPr>
          <p:spPr>
            <a:xfrm flipH="false" flipV="false" rot="0">
              <a:off x="0" y="0"/>
              <a:ext cx="5032298" cy="859644"/>
            </a:xfrm>
            <a:custGeom>
              <a:avLst/>
              <a:gdLst/>
              <a:ahLst/>
              <a:cxnLst/>
              <a:rect r="r" b="b" t="t" l="l"/>
              <a:pathLst>
                <a:path h="859644" w="5032298">
                  <a:moveTo>
                    <a:pt x="0" y="0"/>
                  </a:moveTo>
                  <a:lnTo>
                    <a:pt x="5032298" y="0"/>
                  </a:lnTo>
                  <a:lnTo>
                    <a:pt x="5032298" y="859644"/>
                  </a:lnTo>
                  <a:lnTo>
                    <a:pt x="0" y="859644"/>
                  </a:lnTo>
                  <a:close/>
                </a:path>
              </a:pathLst>
            </a:custGeom>
            <a:solidFill>
              <a:srgbClr val="000000"/>
            </a:solidFill>
            <a:ln w="76200" cap="sq">
              <a:solidFill>
                <a:srgbClr val="CB9CD9"/>
              </a:solidFill>
              <a:prstDash val="solid"/>
              <a:miter/>
            </a:ln>
          </p:spPr>
        </p:sp>
        <p:sp>
          <p:nvSpPr>
            <p:cNvPr name="TextBox 5" id="5"/>
            <p:cNvSpPr txBox="true"/>
            <p:nvPr/>
          </p:nvSpPr>
          <p:spPr>
            <a:xfrm>
              <a:off x="0" y="-38100"/>
              <a:ext cx="5032298" cy="897744"/>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483602" y="1416489"/>
            <a:ext cx="10664196" cy="9234713"/>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3"/>
              <a:stretch>
                <a:fillRect l="-13520" t="0" r="-13520" b="0"/>
              </a:stretch>
            </a:blipFill>
          </p:spPr>
        </p:sp>
      </p:grpSp>
      <p:grpSp>
        <p:nvGrpSpPr>
          <p:cNvPr name="Group 8" id="8"/>
          <p:cNvGrpSpPr/>
          <p:nvPr/>
        </p:nvGrpSpPr>
        <p:grpSpPr>
          <a:xfrm rot="0">
            <a:off x="4233174" y="132352"/>
            <a:ext cx="10256691" cy="1083929"/>
            <a:chOff x="0" y="0"/>
            <a:chExt cx="13675588" cy="1445239"/>
          </a:xfrm>
        </p:grpSpPr>
        <p:sp>
          <p:nvSpPr>
            <p:cNvPr name="TextBox 9" id="9"/>
            <p:cNvSpPr txBox="true"/>
            <p:nvPr/>
          </p:nvSpPr>
          <p:spPr>
            <a:xfrm rot="0">
              <a:off x="3287600" y="61269"/>
              <a:ext cx="10387987" cy="1180034"/>
            </a:xfrm>
            <a:prstGeom prst="rect">
              <a:avLst/>
            </a:prstGeom>
          </p:spPr>
          <p:txBody>
            <a:bodyPr anchor="t" rtlCol="false" tIns="0" lIns="0" bIns="0" rIns="0">
              <a:spAutoFit/>
            </a:bodyPr>
            <a:lstStyle/>
            <a:p>
              <a:pPr algn="l">
                <a:lnSpc>
                  <a:spcPts val="7595"/>
                </a:lnSpc>
                <a:spcBef>
                  <a:spcPct val="0"/>
                </a:spcBef>
              </a:pPr>
              <a:r>
                <a:rPr lang="en-US" b="true" sz="5425">
                  <a:solidFill>
                    <a:srgbClr val="FFFFFF"/>
                  </a:solidFill>
                  <a:latin typeface="Cabin Bold"/>
                  <a:ea typeface="Cabin Bold"/>
                  <a:cs typeface="Cabin Bold"/>
                  <a:sym typeface="Cabin Bold"/>
                </a:rPr>
                <a:t>IOT VÀ ỨNG DỤNG</a:t>
              </a:r>
            </a:p>
          </p:txBody>
        </p:sp>
        <p:sp>
          <p:nvSpPr>
            <p:cNvPr name="Freeform 10" id="10"/>
            <p:cNvSpPr/>
            <p:nvPr/>
          </p:nvSpPr>
          <p:spPr>
            <a:xfrm flipH="false" flipV="false" rot="0">
              <a:off x="0" y="0"/>
              <a:ext cx="2531212" cy="1445239"/>
            </a:xfrm>
            <a:custGeom>
              <a:avLst/>
              <a:gdLst/>
              <a:ahLst/>
              <a:cxnLst/>
              <a:rect r="r" b="b" t="t" l="l"/>
              <a:pathLst>
                <a:path h="1445239" w="2531212">
                  <a:moveTo>
                    <a:pt x="0" y="0"/>
                  </a:moveTo>
                  <a:lnTo>
                    <a:pt x="2531212" y="0"/>
                  </a:lnTo>
                  <a:lnTo>
                    <a:pt x="2531212" y="1445239"/>
                  </a:lnTo>
                  <a:lnTo>
                    <a:pt x="0" y="1445239"/>
                  </a:lnTo>
                  <a:lnTo>
                    <a:pt x="0" y="0"/>
                  </a:lnTo>
                  <a:close/>
                </a:path>
              </a:pathLst>
            </a:custGeom>
            <a:blipFill>
              <a:blip r:embed="rId4">
                <a:extLst>
                  <a:ext uri="{96DAC541-7B7A-43D3-8B79-37D633B846F1}">
                    <asvg:svgBlip xmlns:asvg="http://schemas.microsoft.com/office/drawing/2016/SVG/main" r:embed="rId5"/>
                  </a:ext>
                </a:extLst>
              </a:blip>
              <a:stretch>
                <a:fillRect l="0" t="-51576" r="0" b="0"/>
              </a:stretch>
            </a:blipFill>
          </p:spPr>
        </p:sp>
      </p:grpSp>
      <p:sp>
        <p:nvSpPr>
          <p:cNvPr name="TextBox 11" id="11"/>
          <p:cNvSpPr txBox="true"/>
          <p:nvPr/>
        </p:nvSpPr>
        <p:spPr>
          <a:xfrm rot="0">
            <a:off x="8180594" y="3687351"/>
            <a:ext cx="11613964" cy="3458113"/>
          </a:xfrm>
          <a:prstGeom prst="rect">
            <a:avLst/>
          </a:prstGeom>
        </p:spPr>
        <p:txBody>
          <a:bodyPr anchor="t" rtlCol="false" tIns="0" lIns="0" bIns="0" rIns="0">
            <a:spAutoFit/>
          </a:bodyPr>
          <a:lstStyle/>
          <a:p>
            <a:pPr algn="just" marL="849949" indent="-424974" lvl="1">
              <a:lnSpc>
                <a:spcPts val="5511"/>
              </a:lnSpc>
              <a:buAutoNum type="arabicPeriod" startAt="1"/>
            </a:pPr>
            <a:r>
              <a:rPr lang="en-US" sz="3936">
                <a:solidFill>
                  <a:srgbClr val="000000"/>
                </a:solidFill>
                <a:latin typeface="Be Vietnam"/>
                <a:ea typeface="Be Vietnam"/>
                <a:cs typeface="Be Vietnam"/>
                <a:sym typeface="Be Vietnam"/>
              </a:rPr>
              <a:t>Giới thiệu chung</a:t>
            </a:r>
          </a:p>
          <a:p>
            <a:pPr algn="just" marL="849949" indent="-424974" lvl="1">
              <a:lnSpc>
                <a:spcPts val="5511"/>
              </a:lnSpc>
              <a:buAutoNum type="arabicPeriod" startAt="1"/>
            </a:pPr>
            <a:r>
              <a:rPr lang="en-US" b="true" sz="3936" spc="-78">
                <a:solidFill>
                  <a:srgbClr val="000000"/>
                </a:solidFill>
                <a:latin typeface="Be Vietnam Medium"/>
                <a:ea typeface="Be Vietnam Medium"/>
                <a:cs typeface="Be Vietnam Medium"/>
                <a:sym typeface="Be Vietnam Medium"/>
              </a:rPr>
              <a:t>Phân tích yêu cầu &amp; công nghệ sử dụng</a:t>
            </a:r>
          </a:p>
          <a:p>
            <a:pPr algn="just" marL="849949" indent="-424974" lvl="1">
              <a:lnSpc>
                <a:spcPts val="5511"/>
              </a:lnSpc>
              <a:buAutoNum type="arabicPeriod" startAt="1"/>
            </a:pPr>
            <a:r>
              <a:rPr lang="en-US" b="true" sz="3936" spc="-78">
                <a:solidFill>
                  <a:srgbClr val="000000"/>
                </a:solidFill>
                <a:latin typeface="Be Vietnam Medium"/>
                <a:ea typeface="Be Vietnam Medium"/>
                <a:cs typeface="Be Vietnam Medium"/>
                <a:sym typeface="Be Vietnam Medium"/>
              </a:rPr>
              <a:t>Thiết kế &amp; xây dựng hệ thống</a:t>
            </a:r>
          </a:p>
          <a:p>
            <a:pPr algn="just" marL="849949" indent="-424974" lvl="1">
              <a:lnSpc>
                <a:spcPts val="5511"/>
              </a:lnSpc>
              <a:buAutoNum type="arabicPeriod" startAt="1"/>
            </a:pPr>
            <a:r>
              <a:rPr lang="en-US" b="true" sz="3936" spc="-78">
                <a:solidFill>
                  <a:srgbClr val="000000"/>
                </a:solidFill>
                <a:latin typeface="Be Vietnam Medium"/>
                <a:ea typeface="Be Vietnam Medium"/>
                <a:cs typeface="Be Vietnam Medium"/>
                <a:sym typeface="Be Vietnam Medium"/>
              </a:rPr>
              <a:t>Kết luận &amp; hướng phát triển</a:t>
            </a:r>
          </a:p>
          <a:p>
            <a:pPr algn="just">
              <a:lnSpc>
                <a:spcPts val="5511"/>
              </a:lnSpc>
              <a:spcBef>
                <a:spcPct val="0"/>
              </a:spcBef>
            </a:pPr>
          </a:p>
        </p:txBody>
      </p:sp>
      <p:sp>
        <p:nvSpPr>
          <p:cNvPr name="TextBox 12" id="12"/>
          <p:cNvSpPr txBox="true"/>
          <p:nvPr/>
        </p:nvSpPr>
        <p:spPr>
          <a:xfrm rot="0">
            <a:off x="5592144" y="1644414"/>
            <a:ext cx="10636116" cy="1681480"/>
          </a:xfrm>
          <a:prstGeom prst="rect">
            <a:avLst/>
          </a:prstGeom>
        </p:spPr>
        <p:txBody>
          <a:bodyPr anchor="t" rtlCol="false" tIns="0" lIns="0" bIns="0" rIns="0">
            <a:spAutoFit/>
          </a:bodyPr>
          <a:lstStyle/>
          <a:p>
            <a:pPr algn="ctr" marL="0" indent="0" lvl="0">
              <a:lnSpc>
                <a:spcPts val="13309"/>
              </a:lnSpc>
            </a:pPr>
            <a:r>
              <a:rPr lang="en-US" sz="10999" spc="329">
                <a:solidFill>
                  <a:srgbClr val="394B35"/>
                </a:solidFill>
                <a:latin typeface="Anton"/>
                <a:ea typeface="Anton"/>
                <a:cs typeface="Anton"/>
                <a:sym typeface="Anton"/>
              </a:rPr>
              <a:t>NỘI DUNG</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76385"/>
            <a:chOff x="0" y="0"/>
            <a:chExt cx="5032298" cy="836579"/>
          </a:xfrm>
        </p:grpSpPr>
        <p:sp>
          <p:nvSpPr>
            <p:cNvPr name="Freeform 4" id="4"/>
            <p:cNvSpPr/>
            <p:nvPr/>
          </p:nvSpPr>
          <p:spPr>
            <a:xfrm flipH="false" flipV="false" rot="0">
              <a:off x="0" y="0"/>
              <a:ext cx="5032298" cy="836579"/>
            </a:xfrm>
            <a:custGeom>
              <a:avLst/>
              <a:gdLst/>
              <a:ahLst/>
              <a:cxnLst/>
              <a:rect r="r" b="b" t="t" l="l"/>
              <a:pathLst>
                <a:path h="836579" w="5032298">
                  <a:moveTo>
                    <a:pt x="0" y="0"/>
                  </a:moveTo>
                  <a:lnTo>
                    <a:pt x="5032298" y="0"/>
                  </a:lnTo>
                  <a:lnTo>
                    <a:pt x="5032298" y="836579"/>
                  </a:lnTo>
                  <a:lnTo>
                    <a:pt x="0" y="836579"/>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7467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126637" y="33964"/>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pSp>
        <p:nvGrpSpPr>
          <p:cNvPr name="Group 10" id="10"/>
          <p:cNvGrpSpPr/>
          <p:nvPr/>
        </p:nvGrpSpPr>
        <p:grpSpPr>
          <a:xfrm rot="0">
            <a:off x="9553503" y="2916862"/>
            <a:ext cx="8181210" cy="6844572"/>
            <a:chOff x="0" y="0"/>
            <a:chExt cx="2154722" cy="1802686"/>
          </a:xfrm>
        </p:grpSpPr>
        <p:sp>
          <p:nvSpPr>
            <p:cNvPr name="Freeform 11" id="11"/>
            <p:cNvSpPr/>
            <p:nvPr/>
          </p:nvSpPr>
          <p:spPr>
            <a:xfrm flipH="false" flipV="false" rot="0">
              <a:off x="0" y="0"/>
              <a:ext cx="2154722" cy="1802686"/>
            </a:xfrm>
            <a:custGeom>
              <a:avLst/>
              <a:gdLst/>
              <a:ahLst/>
              <a:cxnLst/>
              <a:rect r="r" b="b" t="t" l="l"/>
              <a:pathLst>
                <a:path h="1802686" w="2154722">
                  <a:moveTo>
                    <a:pt x="48262" y="0"/>
                  </a:moveTo>
                  <a:lnTo>
                    <a:pt x="2106461" y="0"/>
                  </a:lnTo>
                  <a:cubicBezTo>
                    <a:pt x="2133115" y="0"/>
                    <a:pt x="2154722" y="21607"/>
                    <a:pt x="2154722" y="48262"/>
                  </a:cubicBezTo>
                  <a:lnTo>
                    <a:pt x="2154722" y="1754424"/>
                  </a:lnTo>
                  <a:cubicBezTo>
                    <a:pt x="2154722" y="1781078"/>
                    <a:pt x="2133115" y="1802686"/>
                    <a:pt x="2106461" y="1802686"/>
                  </a:cubicBezTo>
                  <a:lnTo>
                    <a:pt x="48262" y="1802686"/>
                  </a:lnTo>
                  <a:cubicBezTo>
                    <a:pt x="21607" y="1802686"/>
                    <a:pt x="0" y="1781078"/>
                    <a:pt x="0" y="1754424"/>
                  </a:cubicBezTo>
                  <a:lnTo>
                    <a:pt x="0" y="48262"/>
                  </a:lnTo>
                  <a:cubicBezTo>
                    <a:pt x="0" y="21607"/>
                    <a:pt x="21607" y="0"/>
                    <a:pt x="48262" y="0"/>
                  </a:cubicBezTo>
                  <a:close/>
                </a:path>
              </a:pathLst>
            </a:custGeom>
            <a:solidFill>
              <a:srgbClr val="394B35"/>
            </a:solidFill>
          </p:spPr>
        </p:sp>
        <p:sp>
          <p:nvSpPr>
            <p:cNvPr name="TextBox 12" id="12"/>
            <p:cNvSpPr txBox="true"/>
            <p:nvPr/>
          </p:nvSpPr>
          <p:spPr>
            <a:xfrm>
              <a:off x="0" y="-28575"/>
              <a:ext cx="2154722" cy="1831261"/>
            </a:xfrm>
            <a:prstGeom prst="rect">
              <a:avLst/>
            </a:prstGeom>
          </p:spPr>
          <p:txBody>
            <a:bodyPr anchor="ctr" rtlCol="false" tIns="50800" lIns="50800" bIns="50800" rIns="50800"/>
            <a:lstStyle/>
            <a:p>
              <a:pPr algn="ctr">
                <a:lnSpc>
                  <a:spcPts val="2083"/>
                </a:lnSpc>
              </a:pPr>
            </a:p>
          </p:txBody>
        </p:sp>
      </p:grpSp>
      <p:sp>
        <p:nvSpPr>
          <p:cNvPr name="Freeform 13" id="13"/>
          <p:cNvSpPr/>
          <p:nvPr/>
        </p:nvSpPr>
        <p:spPr>
          <a:xfrm flipH="false" flipV="false" rot="0">
            <a:off x="888860" y="3375740"/>
            <a:ext cx="7325874" cy="6204748"/>
          </a:xfrm>
          <a:custGeom>
            <a:avLst/>
            <a:gdLst/>
            <a:ahLst/>
            <a:cxnLst/>
            <a:rect r="r" b="b" t="t" l="l"/>
            <a:pathLst>
              <a:path h="6204748" w="7325874">
                <a:moveTo>
                  <a:pt x="0" y="0"/>
                </a:moveTo>
                <a:lnTo>
                  <a:pt x="7325874" y="0"/>
                </a:lnTo>
                <a:lnTo>
                  <a:pt x="7325874" y="6204747"/>
                </a:lnTo>
                <a:lnTo>
                  <a:pt x="0" y="6204747"/>
                </a:lnTo>
                <a:lnTo>
                  <a:pt x="0" y="0"/>
                </a:lnTo>
                <a:close/>
              </a:path>
            </a:pathLst>
          </a:custGeom>
          <a:blipFill>
            <a:blip r:embed="rId5"/>
            <a:stretch>
              <a:fillRect l="0" t="-1553" r="0" b="-1553"/>
            </a:stretch>
          </a:blipFill>
        </p:spPr>
      </p:sp>
      <p:sp>
        <p:nvSpPr>
          <p:cNvPr name="TextBox 14" id="14"/>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5" id="15"/>
          <p:cNvSpPr txBox="true"/>
          <p:nvPr/>
        </p:nvSpPr>
        <p:spPr>
          <a:xfrm rot="0">
            <a:off x="6541361" y="319488"/>
            <a:ext cx="3346748"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&amp; công nghệ sử dụng</a:t>
            </a:r>
          </a:p>
        </p:txBody>
      </p:sp>
      <p:sp>
        <p:nvSpPr>
          <p:cNvPr name="TextBox 16" id="16"/>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hệ thống</a:t>
            </a:r>
          </a:p>
        </p:txBody>
      </p:sp>
      <p:sp>
        <p:nvSpPr>
          <p:cNvPr name="TextBox 17" id="17"/>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18" id="18"/>
          <p:cNvSpPr txBox="true"/>
          <p:nvPr/>
        </p:nvSpPr>
        <p:spPr>
          <a:xfrm rot="0">
            <a:off x="335680" y="1564088"/>
            <a:ext cx="18771325" cy="1086074"/>
          </a:xfrm>
          <a:prstGeom prst="rect">
            <a:avLst/>
          </a:prstGeom>
        </p:spPr>
        <p:txBody>
          <a:bodyPr anchor="t" rtlCol="false" tIns="0" lIns="0" bIns="0" rIns="0">
            <a:spAutoFit/>
          </a:bodyPr>
          <a:lstStyle/>
          <a:p>
            <a:pPr algn="ctr">
              <a:lnSpc>
                <a:spcPts val="8912"/>
              </a:lnSpc>
            </a:pPr>
            <a:r>
              <a:rPr lang="en-US" sz="6366" b="true">
                <a:solidFill>
                  <a:srgbClr val="394B35"/>
                </a:solidFill>
                <a:latin typeface="Be Vietnam Ultra-Bold"/>
                <a:ea typeface="Be Vietnam Ultra-Bold"/>
                <a:cs typeface="Be Vietnam Ultra-Bold"/>
                <a:sym typeface="Be Vietnam Ultra-Bold"/>
              </a:rPr>
              <a:t>Thiết kế CSDL</a:t>
            </a:r>
          </a:p>
        </p:txBody>
      </p:sp>
      <p:sp>
        <p:nvSpPr>
          <p:cNvPr name="TextBox 19" id="19"/>
          <p:cNvSpPr txBox="true"/>
          <p:nvPr/>
        </p:nvSpPr>
        <p:spPr>
          <a:xfrm rot="0">
            <a:off x="10126637" y="3043398"/>
            <a:ext cx="6693749" cy="6850380"/>
          </a:xfrm>
          <a:prstGeom prst="rect">
            <a:avLst/>
          </a:prstGeom>
        </p:spPr>
        <p:txBody>
          <a:bodyPr anchor="t" rtlCol="false" tIns="0" lIns="0" bIns="0" rIns="0">
            <a:spAutoFit/>
          </a:bodyPr>
          <a:lstStyle/>
          <a:p>
            <a:pPr algn="just">
              <a:lnSpc>
                <a:spcPts val="2729"/>
              </a:lnSpc>
              <a:spcBef>
                <a:spcPct val="0"/>
              </a:spcBef>
            </a:pPr>
            <a:r>
              <a:rPr lang="en-US" sz="2099" spc="-41">
                <a:solidFill>
                  <a:srgbClr val="FFFFFB"/>
                </a:solidFill>
                <a:latin typeface="Be Vietnam"/>
                <a:ea typeface="Be Vietnam"/>
                <a:cs typeface="Be Vietnam"/>
                <a:sym typeface="Be Vietnam"/>
              </a:rPr>
              <a:t>Users (Người dùng)</a:t>
            </a:r>
          </a:p>
          <a:p>
            <a:pPr algn="just" marL="453388" indent="-226694" lvl="1">
              <a:lnSpc>
                <a:spcPts val="2729"/>
              </a:lnSpc>
              <a:spcBef>
                <a:spcPct val="0"/>
              </a:spcBef>
              <a:buFont typeface="Arial"/>
              <a:buChar char="•"/>
            </a:pPr>
            <a:r>
              <a:rPr lang="en-US" sz="2099" spc="-41">
                <a:solidFill>
                  <a:srgbClr val="FFFFFB"/>
                </a:solidFill>
                <a:latin typeface="Be Vietnam"/>
                <a:ea typeface="Be Vietnam"/>
                <a:cs typeface="Be Vietnam"/>
                <a:sym typeface="Be Vietnam"/>
              </a:rPr>
              <a:t>Chức năng: Quản lý thông tin tài khoản &amp; đăng nhập.</a:t>
            </a:r>
          </a:p>
          <a:p>
            <a:pPr algn="just" marL="453388" indent="-226694" lvl="1">
              <a:lnSpc>
                <a:spcPts val="2729"/>
              </a:lnSpc>
              <a:spcBef>
                <a:spcPct val="0"/>
              </a:spcBef>
              <a:buFont typeface="Arial"/>
              <a:buChar char="•"/>
            </a:pPr>
            <a:r>
              <a:rPr lang="en-US" sz="2099" spc="-41">
                <a:solidFill>
                  <a:srgbClr val="FFFFFB"/>
                </a:solidFill>
                <a:latin typeface="Be Vietnam"/>
                <a:ea typeface="Be Vietnam"/>
                <a:cs typeface="Be Vietnam"/>
                <a:sym typeface="Be Vietnam"/>
              </a:rPr>
              <a:t>Trường chính: username, email, password.</a:t>
            </a:r>
          </a:p>
          <a:p>
            <a:pPr algn="just" marL="453388" indent="-226694" lvl="1">
              <a:lnSpc>
                <a:spcPts val="2729"/>
              </a:lnSpc>
              <a:spcBef>
                <a:spcPct val="0"/>
              </a:spcBef>
              <a:buFont typeface="Arial"/>
              <a:buChar char="•"/>
            </a:pPr>
            <a:r>
              <a:rPr lang="en-US" sz="2099" spc="-41">
                <a:solidFill>
                  <a:srgbClr val="FFFFFB"/>
                </a:solidFill>
                <a:latin typeface="Be Vietnam"/>
                <a:ea typeface="Be Vietnam"/>
                <a:cs typeface="Be Vietnam"/>
                <a:sym typeface="Be Vietnam"/>
              </a:rPr>
              <a:t>Quan hệ: 1 User sở</a:t>
            </a:r>
            <a:r>
              <a:rPr lang="en-US" sz="2099" spc="-41">
                <a:solidFill>
                  <a:srgbClr val="FFFFFB"/>
                </a:solidFill>
                <a:latin typeface="Be Vietnam"/>
                <a:ea typeface="Be Vietnam"/>
                <a:cs typeface="Be Vietnam"/>
                <a:sym typeface="Be Vietnam"/>
              </a:rPr>
              <a:t> hữu nhiều Devices (1:N).</a:t>
            </a:r>
          </a:p>
          <a:p>
            <a:pPr algn="just">
              <a:lnSpc>
                <a:spcPts val="2729"/>
              </a:lnSpc>
              <a:spcBef>
                <a:spcPct val="0"/>
              </a:spcBef>
            </a:pPr>
            <a:r>
              <a:rPr lang="en-US" sz="2099" spc="-41">
                <a:solidFill>
                  <a:srgbClr val="FFFFFB"/>
                </a:solidFill>
                <a:latin typeface="Be Vietnam"/>
                <a:ea typeface="Be Vietnam"/>
                <a:cs typeface="Be Vietnam"/>
                <a:sym typeface="Be Vietnam"/>
              </a:rPr>
              <a:t>-</a:t>
            </a:r>
            <a:r>
              <a:rPr lang="en-US" sz="2099" spc="-41">
                <a:solidFill>
                  <a:srgbClr val="FFFFFB"/>
                </a:solidFill>
                <a:latin typeface="Be Vietnam"/>
                <a:ea typeface="Be Vietnam"/>
                <a:cs typeface="Be Vietnam"/>
                <a:sym typeface="Be Vietnam"/>
              </a:rPr>
              <a:t> Devices (Thiết bị)</a:t>
            </a:r>
          </a:p>
          <a:p>
            <a:pPr algn="just" marL="453388" indent="-226694" lvl="1">
              <a:lnSpc>
                <a:spcPts val="2729"/>
              </a:lnSpc>
              <a:spcBef>
                <a:spcPct val="0"/>
              </a:spcBef>
              <a:buFont typeface="Arial"/>
              <a:buChar char="•"/>
            </a:pPr>
            <a:r>
              <a:rPr lang="en-US" sz="2099" spc="-41">
                <a:solidFill>
                  <a:srgbClr val="FFFFFB"/>
                </a:solidFill>
                <a:latin typeface="Be Vietnam"/>
                <a:ea typeface="Be Vietnam"/>
                <a:cs typeface="Be Vietnam"/>
                <a:sym typeface="Be Vietnam"/>
              </a:rPr>
              <a:t>Chức năng: Quản lý trạng thái &amp; chế độ hoạt động của từng thiết bị ESP32.</a:t>
            </a:r>
          </a:p>
          <a:p>
            <a:pPr algn="just" marL="453388" indent="-226694" lvl="1">
              <a:lnSpc>
                <a:spcPts val="2729"/>
              </a:lnSpc>
              <a:spcBef>
                <a:spcPct val="0"/>
              </a:spcBef>
              <a:buFont typeface="Arial"/>
              <a:buChar char="•"/>
            </a:pPr>
            <a:r>
              <a:rPr lang="en-US" sz="2099" spc="-41">
                <a:solidFill>
                  <a:srgbClr val="FFFFFB"/>
                </a:solidFill>
                <a:latin typeface="Be Vietnam"/>
                <a:ea typeface="Be Vietnam"/>
                <a:cs typeface="Be Vietnam"/>
                <a:sym typeface="Be Vietnam"/>
              </a:rPr>
              <a:t>Trường chính: deviceId (Mã thiết bị), pumpStatus (Trạng thái Bơm), mode (Auto/Manual).</a:t>
            </a:r>
          </a:p>
          <a:p>
            <a:pPr algn="just" marL="453388" indent="-226694" lvl="1">
              <a:lnSpc>
                <a:spcPts val="2729"/>
              </a:lnSpc>
              <a:spcBef>
                <a:spcPct val="0"/>
              </a:spcBef>
              <a:buFont typeface="Arial"/>
              <a:buChar char="•"/>
            </a:pPr>
            <a:r>
              <a:rPr lang="en-US" sz="2099" spc="-41">
                <a:solidFill>
                  <a:srgbClr val="FFFFFB"/>
                </a:solidFill>
                <a:latin typeface="Be Vietnam"/>
                <a:ea typeface="Be Vietnam"/>
                <a:cs typeface="Be Vietnam"/>
                <a:sym typeface="Be Vietnam"/>
              </a:rPr>
              <a:t>Liên kết: Chứa userId để biết thiết bị thuộc về ai.</a:t>
            </a:r>
          </a:p>
          <a:p>
            <a:pPr algn="just">
              <a:lnSpc>
                <a:spcPts val="2729"/>
              </a:lnSpc>
              <a:spcBef>
                <a:spcPct val="0"/>
              </a:spcBef>
            </a:pPr>
            <a:r>
              <a:rPr lang="en-US" sz="2099" spc="-41">
                <a:solidFill>
                  <a:srgbClr val="FFFFFB"/>
                </a:solidFill>
                <a:latin typeface="Be Vietnam"/>
                <a:ea typeface="Be Vietnam"/>
                <a:cs typeface="Be Vietnam"/>
                <a:sym typeface="Be Vietnam"/>
              </a:rPr>
              <a:t>-</a:t>
            </a:r>
            <a:r>
              <a:rPr lang="en-US" sz="2099" spc="-41">
                <a:solidFill>
                  <a:srgbClr val="FFFFFB"/>
                </a:solidFill>
                <a:latin typeface="Be Vietnam"/>
                <a:ea typeface="Be Vietnam"/>
                <a:cs typeface="Be Vietnam"/>
                <a:sym typeface="Be Vietnam"/>
              </a:rPr>
              <a:t>SensorData (Dữ liệu Cảm biến)</a:t>
            </a:r>
          </a:p>
          <a:p>
            <a:pPr algn="just" marL="453388" indent="-226694" lvl="1">
              <a:lnSpc>
                <a:spcPts val="2729"/>
              </a:lnSpc>
              <a:spcBef>
                <a:spcPct val="0"/>
              </a:spcBef>
              <a:buFont typeface="Arial"/>
              <a:buChar char="•"/>
            </a:pPr>
            <a:r>
              <a:rPr lang="en-US" sz="2099" spc="-41">
                <a:solidFill>
                  <a:srgbClr val="FFFFFB"/>
                </a:solidFill>
                <a:latin typeface="Be Vietnam"/>
                <a:ea typeface="Be Vietnam"/>
                <a:cs typeface="Be Vietnam"/>
                <a:sym typeface="Be Vietnam"/>
              </a:rPr>
              <a:t>Chức năng: Lưu trữ lịch sử đo đạc môi trường theo thời gian thực.</a:t>
            </a:r>
          </a:p>
          <a:p>
            <a:pPr algn="just" marL="453388" indent="-226694" lvl="1">
              <a:lnSpc>
                <a:spcPts val="2729"/>
              </a:lnSpc>
              <a:spcBef>
                <a:spcPct val="0"/>
              </a:spcBef>
              <a:buFont typeface="Arial"/>
              <a:buChar char="•"/>
            </a:pPr>
            <a:r>
              <a:rPr lang="en-US" sz="2099" spc="-41">
                <a:solidFill>
                  <a:srgbClr val="FFFFFB"/>
                </a:solidFill>
                <a:latin typeface="Be Vietnam"/>
                <a:ea typeface="Be Vietnam"/>
                <a:cs typeface="Be Vietnam"/>
                <a:sym typeface="Be Vietnam"/>
              </a:rPr>
              <a:t>Trường chính: temperature (Nhiệt độ), humidity (Ẩm không khí), soil_moisture (Ẩm đất), timestamp (Thời gian).</a:t>
            </a:r>
          </a:p>
          <a:p>
            <a:pPr algn="just" marL="453388" indent="-226694" lvl="1">
              <a:lnSpc>
                <a:spcPts val="2729"/>
              </a:lnSpc>
              <a:spcBef>
                <a:spcPct val="0"/>
              </a:spcBef>
              <a:buFont typeface="Arial"/>
              <a:buChar char="•"/>
            </a:pPr>
            <a:r>
              <a:rPr lang="en-US" sz="2099" spc="-41">
                <a:solidFill>
                  <a:srgbClr val="FFFFFB"/>
                </a:solidFill>
                <a:latin typeface="Be Vietnam"/>
                <a:ea typeface="Be Vietnam"/>
                <a:cs typeface="Be Vietnam"/>
                <a:sym typeface="Be Vietnam"/>
              </a:rPr>
              <a:t>Liên kết: Chứa deviceId để biết dữ liệu từ thiết bị nào gửi lên.</a:t>
            </a:r>
          </a:p>
          <a:p>
            <a:pPr algn="just">
              <a:lnSpc>
                <a:spcPts val="2729"/>
              </a:lnSpc>
              <a:spcBef>
                <a:spcPct val="0"/>
              </a:spcBef>
            </a:pPr>
          </a:p>
        </p:txBody>
      </p:sp>
    </p:spTree>
  </p:cSld>
  <p:clrMapOvr>
    <a:masterClrMapping/>
  </p:clrMapOvr>
  <p:transition spd="fast">
    <p:fade/>
  </p:transition>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220172"/>
            <a:chOff x="0" y="0"/>
            <a:chExt cx="5032298" cy="848111"/>
          </a:xfrm>
        </p:grpSpPr>
        <p:sp>
          <p:nvSpPr>
            <p:cNvPr name="Freeform 4" id="4"/>
            <p:cNvSpPr/>
            <p:nvPr/>
          </p:nvSpPr>
          <p:spPr>
            <a:xfrm flipH="false" flipV="false" rot="0">
              <a:off x="0" y="0"/>
              <a:ext cx="5032298" cy="848111"/>
            </a:xfrm>
            <a:custGeom>
              <a:avLst/>
              <a:gdLst/>
              <a:ahLst/>
              <a:cxnLst/>
              <a:rect r="r" b="b" t="t" l="l"/>
              <a:pathLst>
                <a:path h="848111" w="5032298">
                  <a:moveTo>
                    <a:pt x="0" y="0"/>
                  </a:moveTo>
                  <a:lnTo>
                    <a:pt x="5032298" y="0"/>
                  </a:lnTo>
                  <a:lnTo>
                    <a:pt x="5032298" y="848111"/>
                  </a:lnTo>
                  <a:lnTo>
                    <a:pt x="0" y="848111"/>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86211"/>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3927211" y="-9824"/>
            <a:ext cx="3921247" cy="1475402"/>
            <a:chOff x="0" y="0"/>
            <a:chExt cx="1032756" cy="388583"/>
          </a:xfrm>
        </p:grpSpPr>
        <p:sp>
          <p:nvSpPr>
            <p:cNvPr name="Freeform 7" id="7"/>
            <p:cNvSpPr/>
            <p:nvPr/>
          </p:nvSpPr>
          <p:spPr>
            <a:xfrm flipH="false" flipV="false" rot="0">
              <a:off x="0" y="0"/>
              <a:ext cx="1032756" cy="388583"/>
            </a:xfrm>
            <a:custGeom>
              <a:avLst/>
              <a:gdLst/>
              <a:ahLst/>
              <a:cxnLst/>
              <a:rect r="r" b="b" t="t" l="l"/>
              <a:pathLst>
                <a:path h="388583" w="1032756">
                  <a:moveTo>
                    <a:pt x="0" y="0"/>
                  </a:moveTo>
                  <a:lnTo>
                    <a:pt x="1032756" y="0"/>
                  </a:lnTo>
                  <a:lnTo>
                    <a:pt x="1032756" y="388583"/>
                  </a:lnTo>
                  <a:lnTo>
                    <a:pt x="0" y="388583"/>
                  </a:lnTo>
                  <a:close/>
                </a:path>
              </a:pathLst>
            </a:custGeom>
            <a:solidFill>
              <a:srgbClr val="A2B77B"/>
            </a:solidFill>
          </p:spPr>
        </p:sp>
        <p:sp>
          <p:nvSpPr>
            <p:cNvPr name="TextBox 8" id="8"/>
            <p:cNvSpPr txBox="true"/>
            <p:nvPr/>
          </p:nvSpPr>
          <p:spPr>
            <a:xfrm>
              <a:off x="0" y="-47625"/>
              <a:ext cx="1032756" cy="436208"/>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pSp>
        <p:nvGrpSpPr>
          <p:cNvPr name="Group 10" id="10"/>
          <p:cNvGrpSpPr/>
          <p:nvPr/>
        </p:nvGrpSpPr>
        <p:grpSpPr>
          <a:xfrm rot="0">
            <a:off x="962790" y="3212137"/>
            <a:ext cx="16885668" cy="2120276"/>
            <a:chOff x="0" y="0"/>
            <a:chExt cx="4447254" cy="558427"/>
          </a:xfrm>
        </p:grpSpPr>
        <p:sp>
          <p:nvSpPr>
            <p:cNvPr name="Freeform 11" id="11"/>
            <p:cNvSpPr/>
            <p:nvPr/>
          </p:nvSpPr>
          <p:spPr>
            <a:xfrm flipH="false" flipV="false" rot="0">
              <a:off x="0" y="0"/>
              <a:ext cx="4447254" cy="558427"/>
            </a:xfrm>
            <a:custGeom>
              <a:avLst/>
              <a:gdLst/>
              <a:ahLst/>
              <a:cxnLst/>
              <a:rect r="r" b="b" t="t" l="l"/>
              <a:pathLst>
                <a:path h="558427" w="4447254">
                  <a:moveTo>
                    <a:pt x="23383" y="0"/>
                  </a:moveTo>
                  <a:lnTo>
                    <a:pt x="4423871" y="0"/>
                  </a:lnTo>
                  <a:cubicBezTo>
                    <a:pt x="4430073" y="0"/>
                    <a:pt x="4436020" y="2464"/>
                    <a:pt x="4440405" y="6849"/>
                  </a:cubicBezTo>
                  <a:cubicBezTo>
                    <a:pt x="4444791" y="11234"/>
                    <a:pt x="4447254" y="17181"/>
                    <a:pt x="4447254" y="23383"/>
                  </a:cubicBezTo>
                  <a:lnTo>
                    <a:pt x="4447254" y="535044"/>
                  </a:lnTo>
                  <a:cubicBezTo>
                    <a:pt x="4447254" y="541245"/>
                    <a:pt x="4444791" y="547193"/>
                    <a:pt x="4440405" y="551578"/>
                  </a:cubicBezTo>
                  <a:cubicBezTo>
                    <a:pt x="4436020" y="555963"/>
                    <a:pt x="4430073" y="558427"/>
                    <a:pt x="4423871" y="558427"/>
                  </a:cubicBezTo>
                  <a:lnTo>
                    <a:pt x="23383" y="558427"/>
                  </a:lnTo>
                  <a:cubicBezTo>
                    <a:pt x="17181" y="558427"/>
                    <a:pt x="11234" y="555963"/>
                    <a:pt x="6849" y="551578"/>
                  </a:cubicBezTo>
                  <a:cubicBezTo>
                    <a:pt x="2464" y="547193"/>
                    <a:pt x="0" y="541245"/>
                    <a:pt x="0" y="535044"/>
                  </a:cubicBezTo>
                  <a:lnTo>
                    <a:pt x="0" y="23383"/>
                  </a:lnTo>
                  <a:cubicBezTo>
                    <a:pt x="0" y="17181"/>
                    <a:pt x="2464" y="11234"/>
                    <a:pt x="6849" y="6849"/>
                  </a:cubicBezTo>
                  <a:cubicBezTo>
                    <a:pt x="11234" y="2464"/>
                    <a:pt x="17181" y="0"/>
                    <a:pt x="23383" y="0"/>
                  </a:cubicBezTo>
                  <a:close/>
                </a:path>
              </a:pathLst>
            </a:custGeom>
            <a:solidFill>
              <a:srgbClr val="394B35"/>
            </a:solidFill>
          </p:spPr>
        </p:sp>
        <p:sp>
          <p:nvSpPr>
            <p:cNvPr name="TextBox 12" id="12"/>
            <p:cNvSpPr txBox="true"/>
            <p:nvPr/>
          </p:nvSpPr>
          <p:spPr>
            <a:xfrm>
              <a:off x="0" y="-28575"/>
              <a:ext cx="4447254" cy="587002"/>
            </a:xfrm>
            <a:prstGeom prst="rect">
              <a:avLst/>
            </a:prstGeom>
          </p:spPr>
          <p:txBody>
            <a:bodyPr anchor="ctr" rtlCol="false" tIns="50800" lIns="50800" bIns="50800" rIns="50800"/>
            <a:lstStyle/>
            <a:p>
              <a:pPr algn="ctr">
                <a:lnSpc>
                  <a:spcPts val="2083"/>
                </a:lnSpc>
              </a:pPr>
            </a:p>
          </p:txBody>
        </p:sp>
      </p:grpSp>
      <p:sp>
        <p:nvSpPr>
          <p:cNvPr name="Freeform 13" id="13"/>
          <p:cNvSpPr/>
          <p:nvPr/>
        </p:nvSpPr>
        <p:spPr>
          <a:xfrm flipH="false" flipV="false" rot="0">
            <a:off x="2525916" y="4803135"/>
            <a:ext cx="12691476" cy="6282371"/>
          </a:xfrm>
          <a:custGeom>
            <a:avLst/>
            <a:gdLst/>
            <a:ahLst/>
            <a:cxnLst/>
            <a:rect r="r" b="b" t="t" l="l"/>
            <a:pathLst>
              <a:path h="6282371" w="12691476">
                <a:moveTo>
                  <a:pt x="0" y="0"/>
                </a:moveTo>
                <a:lnTo>
                  <a:pt x="12691475" y="0"/>
                </a:lnTo>
                <a:lnTo>
                  <a:pt x="12691475" y="6282371"/>
                </a:lnTo>
                <a:lnTo>
                  <a:pt x="0" y="6282371"/>
                </a:lnTo>
                <a:lnTo>
                  <a:pt x="0" y="0"/>
                </a:lnTo>
                <a:close/>
              </a:path>
            </a:pathLst>
          </a:custGeom>
          <a:blipFill>
            <a:blip r:embed="rId5"/>
            <a:stretch>
              <a:fillRect l="0" t="0" r="0" b="0"/>
            </a:stretch>
          </a:blipFill>
        </p:spPr>
      </p:sp>
      <p:sp>
        <p:nvSpPr>
          <p:cNvPr name="TextBox 14" id="14"/>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5" id="15"/>
          <p:cNvSpPr txBox="true"/>
          <p:nvPr/>
        </p:nvSpPr>
        <p:spPr>
          <a:xfrm rot="0">
            <a:off x="6541361" y="319488"/>
            <a:ext cx="3346748"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&amp; công nghệ sử dụng</a:t>
            </a:r>
          </a:p>
        </p:txBody>
      </p:sp>
      <p:sp>
        <p:nvSpPr>
          <p:cNvPr name="TextBox 16" id="16"/>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B"/>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B"/>
                </a:solidFill>
                <a:latin typeface="Montserrat 2 Medium"/>
                <a:ea typeface="Montserrat 2 Medium"/>
                <a:cs typeface="Montserrat 2 Medium"/>
                <a:sym typeface="Montserrat 2 Medium"/>
              </a:rPr>
              <a:t>hệ thống</a:t>
            </a:r>
          </a:p>
        </p:txBody>
      </p:sp>
      <p:sp>
        <p:nvSpPr>
          <p:cNvPr name="TextBox 17" id="17"/>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phát triển</a:t>
            </a:r>
          </a:p>
        </p:txBody>
      </p:sp>
      <p:sp>
        <p:nvSpPr>
          <p:cNvPr name="TextBox 18" id="18"/>
          <p:cNvSpPr txBox="true"/>
          <p:nvPr/>
        </p:nvSpPr>
        <p:spPr>
          <a:xfrm rot="0">
            <a:off x="-483325" y="1755802"/>
            <a:ext cx="18771325" cy="1086074"/>
          </a:xfrm>
          <a:prstGeom prst="rect">
            <a:avLst/>
          </a:prstGeom>
        </p:spPr>
        <p:txBody>
          <a:bodyPr anchor="t" rtlCol="false" tIns="0" lIns="0" bIns="0" rIns="0">
            <a:spAutoFit/>
          </a:bodyPr>
          <a:lstStyle/>
          <a:p>
            <a:pPr algn="ctr">
              <a:lnSpc>
                <a:spcPts val="8912"/>
              </a:lnSpc>
            </a:pPr>
            <a:r>
              <a:rPr lang="en-US" sz="6366" b="true">
                <a:solidFill>
                  <a:srgbClr val="394B35"/>
                </a:solidFill>
                <a:latin typeface="Be Vietnam Ultra-Bold"/>
                <a:ea typeface="Be Vietnam Ultra-Bold"/>
                <a:cs typeface="Be Vietnam Ultra-Bold"/>
                <a:sym typeface="Be Vietnam Ultra-Bold"/>
              </a:rPr>
              <a:t>KẾT LUẬN</a:t>
            </a:r>
          </a:p>
        </p:txBody>
      </p:sp>
      <p:sp>
        <p:nvSpPr>
          <p:cNvPr name="TextBox 19" id="19"/>
          <p:cNvSpPr txBox="true"/>
          <p:nvPr/>
        </p:nvSpPr>
        <p:spPr>
          <a:xfrm rot="0">
            <a:off x="9139238" y="4935537"/>
            <a:ext cx="9525" cy="396875"/>
          </a:xfrm>
          <a:prstGeom prst="rect">
            <a:avLst/>
          </a:prstGeom>
        </p:spPr>
        <p:txBody>
          <a:bodyPr anchor="t" rtlCol="false" tIns="0" lIns="0" bIns="0" rIns="0">
            <a:spAutoFit/>
          </a:bodyPr>
          <a:lstStyle/>
          <a:p>
            <a:pPr algn="ctr">
              <a:lnSpc>
                <a:spcPts val="3249"/>
              </a:lnSpc>
              <a:spcBef>
                <a:spcPct val="0"/>
              </a:spcBef>
            </a:pPr>
          </a:p>
        </p:txBody>
      </p:sp>
      <p:sp>
        <p:nvSpPr>
          <p:cNvPr name="TextBox 20" id="20"/>
          <p:cNvSpPr txBox="true"/>
          <p:nvPr/>
        </p:nvSpPr>
        <p:spPr>
          <a:xfrm rot="0">
            <a:off x="1809006" y="3703314"/>
            <a:ext cx="14679931" cy="1099820"/>
          </a:xfrm>
          <a:prstGeom prst="rect">
            <a:avLst/>
          </a:prstGeom>
        </p:spPr>
        <p:txBody>
          <a:bodyPr anchor="t" rtlCol="false" tIns="0" lIns="0" bIns="0" rIns="0">
            <a:spAutoFit/>
          </a:bodyPr>
          <a:lstStyle/>
          <a:p>
            <a:pPr algn="l" marL="734055" indent="-367027" lvl="1">
              <a:lnSpc>
                <a:spcPts val="4419"/>
              </a:lnSpc>
              <a:buFont typeface="Arial"/>
              <a:buChar char="•"/>
            </a:pPr>
            <a:r>
              <a:rPr lang="en-US" sz="3399" spc="-67">
                <a:solidFill>
                  <a:srgbClr val="FFFFFB"/>
                </a:solidFill>
                <a:latin typeface="Montserrat 2"/>
                <a:ea typeface="Montserrat 2"/>
                <a:cs typeface="Montserrat 2"/>
                <a:sym typeface="Montserrat 2"/>
              </a:rPr>
              <a:t>Đang trong quá trình xây dựng và hoàn thiện hệ thống</a:t>
            </a:r>
          </a:p>
          <a:p>
            <a:pPr algn="l" marL="734055" indent="-367027" lvl="1">
              <a:lnSpc>
                <a:spcPts val="4419"/>
              </a:lnSpc>
              <a:buFont typeface="Arial"/>
              <a:buChar char="•"/>
            </a:pPr>
            <a:r>
              <a:rPr lang="en-US" b="true" sz="3399" spc="-67">
                <a:solidFill>
                  <a:srgbClr val="FFFFFB"/>
                </a:solidFill>
                <a:latin typeface="Montserrat 2 Medium"/>
                <a:ea typeface="Montserrat 2 Medium"/>
                <a:cs typeface="Montserrat 2 Medium"/>
                <a:sym typeface="Montserrat 2 Medium"/>
              </a:rPr>
              <a:t>Hệ thống có tính thực tiễn cao, dễ dàng áp dụng cho quy mô nhỏ.</a:t>
            </a:r>
          </a:p>
        </p:txBody>
      </p:sp>
    </p:spTree>
  </p:cSld>
  <p:clrMapOvr>
    <a:masterClrMapping/>
  </p:clrMapOvr>
  <p:transition spd="fast">
    <p:fade/>
  </p:transition>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220172"/>
            <a:chOff x="0" y="0"/>
            <a:chExt cx="5032298" cy="848111"/>
          </a:xfrm>
        </p:grpSpPr>
        <p:sp>
          <p:nvSpPr>
            <p:cNvPr name="Freeform 4" id="4"/>
            <p:cNvSpPr/>
            <p:nvPr/>
          </p:nvSpPr>
          <p:spPr>
            <a:xfrm flipH="false" flipV="false" rot="0">
              <a:off x="0" y="0"/>
              <a:ext cx="5032298" cy="848111"/>
            </a:xfrm>
            <a:custGeom>
              <a:avLst/>
              <a:gdLst/>
              <a:ahLst/>
              <a:cxnLst/>
              <a:rect r="r" b="b" t="t" l="l"/>
              <a:pathLst>
                <a:path h="848111" w="5032298">
                  <a:moveTo>
                    <a:pt x="0" y="0"/>
                  </a:moveTo>
                  <a:lnTo>
                    <a:pt x="5032298" y="0"/>
                  </a:lnTo>
                  <a:lnTo>
                    <a:pt x="5032298" y="848111"/>
                  </a:lnTo>
                  <a:lnTo>
                    <a:pt x="0" y="848111"/>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86211"/>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3927211" y="-9824"/>
            <a:ext cx="3921247" cy="1475402"/>
            <a:chOff x="0" y="0"/>
            <a:chExt cx="1032756" cy="388583"/>
          </a:xfrm>
        </p:grpSpPr>
        <p:sp>
          <p:nvSpPr>
            <p:cNvPr name="Freeform 7" id="7"/>
            <p:cNvSpPr/>
            <p:nvPr/>
          </p:nvSpPr>
          <p:spPr>
            <a:xfrm flipH="false" flipV="false" rot="0">
              <a:off x="0" y="0"/>
              <a:ext cx="1032756" cy="388583"/>
            </a:xfrm>
            <a:custGeom>
              <a:avLst/>
              <a:gdLst/>
              <a:ahLst/>
              <a:cxnLst/>
              <a:rect r="r" b="b" t="t" l="l"/>
              <a:pathLst>
                <a:path h="388583" w="1032756">
                  <a:moveTo>
                    <a:pt x="0" y="0"/>
                  </a:moveTo>
                  <a:lnTo>
                    <a:pt x="1032756" y="0"/>
                  </a:lnTo>
                  <a:lnTo>
                    <a:pt x="1032756" y="388583"/>
                  </a:lnTo>
                  <a:lnTo>
                    <a:pt x="0" y="388583"/>
                  </a:lnTo>
                  <a:close/>
                </a:path>
              </a:pathLst>
            </a:custGeom>
            <a:solidFill>
              <a:srgbClr val="A2B77B"/>
            </a:solidFill>
          </p:spPr>
        </p:sp>
        <p:sp>
          <p:nvSpPr>
            <p:cNvPr name="TextBox 8" id="8"/>
            <p:cNvSpPr txBox="true"/>
            <p:nvPr/>
          </p:nvSpPr>
          <p:spPr>
            <a:xfrm>
              <a:off x="0" y="-47625"/>
              <a:ext cx="1032756" cy="436208"/>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pSp>
        <p:nvGrpSpPr>
          <p:cNvPr name="Group 10" id="10"/>
          <p:cNvGrpSpPr/>
          <p:nvPr/>
        </p:nvGrpSpPr>
        <p:grpSpPr>
          <a:xfrm rot="0">
            <a:off x="617148" y="3213351"/>
            <a:ext cx="8522090" cy="6712778"/>
            <a:chOff x="0" y="0"/>
            <a:chExt cx="2244501" cy="1767974"/>
          </a:xfrm>
        </p:grpSpPr>
        <p:sp>
          <p:nvSpPr>
            <p:cNvPr name="Freeform 11" id="11"/>
            <p:cNvSpPr/>
            <p:nvPr/>
          </p:nvSpPr>
          <p:spPr>
            <a:xfrm flipH="false" flipV="false" rot="0">
              <a:off x="0" y="0"/>
              <a:ext cx="2244501" cy="1767974"/>
            </a:xfrm>
            <a:custGeom>
              <a:avLst/>
              <a:gdLst/>
              <a:ahLst/>
              <a:cxnLst/>
              <a:rect r="r" b="b" t="t" l="l"/>
              <a:pathLst>
                <a:path h="1767974" w="2244501">
                  <a:moveTo>
                    <a:pt x="46331" y="0"/>
                  </a:moveTo>
                  <a:lnTo>
                    <a:pt x="2198170" y="0"/>
                  </a:lnTo>
                  <a:cubicBezTo>
                    <a:pt x="2210458" y="0"/>
                    <a:pt x="2222242" y="4881"/>
                    <a:pt x="2230931" y="13570"/>
                  </a:cubicBezTo>
                  <a:cubicBezTo>
                    <a:pt x="2239620" y="22259"/>
                    <a:pt x="2244501" y="34043"/>
                    <a:pt x="2244501" y="46331"/>
                  </a:cubicBezTo>
                  <a:lnTo>
                    <a:pt x="2244501" y="1721643"/>
                  </a:lnTo>
                  <a:cubicBezTo>
                    <a:pt x="2244501" y="1733931"/>
                    <a:pt x="2239620" y="1745716"/>
                    <a:pt x="2230931" y="1754404"/>
                  </a:cubicBezTo>
                  <a:cubicBezTo>
                    <a:pt x="2222242" y="1763093"/>
                    <a:pt x="2210458" y="1767974"/>
                    <a:pt x="2198170" y="1767974"/>
                  </a:cubicBezTo>
                  <a:lnTo>
                    <a:pt x="46331" y="1767974"/>
                  </a:lnTo>
                  <a:cubicBezTo>
                    <a:pt x="34043" y="1767974"/>
                    <a:pt x="22259" y="1763093"/>
                    <a:pt x="13570" y="1754404"/>
                  </a:cubicBezTo>
                  <a:cubicBezTo>
                    <a:pt x="4881" y="1745716"/>
                    <a:pt x="0" y="1733931"/>
                    <a:pt x="0" y="1721643"/>
                  </a:cubicBezTo>
                  <a:lnTo>
                    <a:pt x="0" y="46331"/>
                  </a:lnTo>
                  <a:cubicBezTo>
                    <a:pt x="0" y="34043"/>
                    <a:pt x="4881" y="22259"/>
                    <a:pt x="13570" y="13570"/>
                  </a:cubicBezTo>
                  <a:cubicBezTo>
                    <a:pt x="22259" y="4881"/>
                    <a:pt x="34043" y="0"/>
                    <a:pt x="46331" y="0"/>
                  </a:cubicBezTo>
                  <a:close/>
                </a:path>
              </a:pathLst>
            </a:custGeom>
            <a:solidFill>
              <a:srgbClr val="394B35"/>
            </a:solidFill>
          </p:spPr>
        </p:sp>
        <p:sp>
          <p:nvSpPr>
            <p:cNvPr name="TextBox 12" id="12"/>
            <p:cNvSpPr txBox="true"/>
            <p:nvPr/>
          </p:nvSpPr>
          <p:spPr>
            <a:xfrm>
              <a:off x="0" y="-28575"/>
              <a:ext cx="2244501" cy="1796549"/>
            </a:xfrm>
            <a:prstGeom prst="rect">
              <a:avLst/>
            </a:prstGeom>
          </p:spPr>
          <p:txBody>
            <a:bodyPr anchor="ctr" rtlCol="false" tIns="50800" lIns="50800" bIns="50800" rIns="50800"/>
            <a:lstStyle/>
            <a:p>
              <a:pPr algn="ctr">
                <a:lnSpc>
                  <a:spcPts val="2083"/>
                </a:lnSpc>
              </a:pPr>
            </a:p>
          </p:txBody>
        </p:sp>
      </p:grpSp>
      <p:sp>
        <p:nvSpPr>
          <p:cNvPr name="Freeform 13" id="13"/>
          <p:cNvSpPr/>
          <p:nvPr/>
        </p:nvSpPr>
        <p:spPr>
          <a:xfrm flipH="false" flipV="false" rot="0">
            <a:off x="9553503" y="3251451"/>
            <a:ext cx="8356321" cy="6674678"/>
          </a:xfrm>
          <a:custGeom>
            <a:avLst/>
            <a:gdLst/>
            <a:ahLst/>
            <a:cxnLst/>
            <a:rect r="r" b="b" t="t" l="l"/>
            <a:pathLst>
              <a:path h="6674678" w="8356321">
                <a:moveTo>
                  <a:pt x="0" y="0"/>
                </a:moveTo>
                <a:lnTo>
                  <a:pt x="8356321" y="0"/>
                </a:lnTo>
                <a:lnTo>
                  <a:pt x="8356321" y="6674678"/>
                </a:lnTo>
                <a:lnTo>
                  <a:pt x="0" y="6674678"/>
                </a:lnTo>
                <a:lnTo>
                  <a:pt x="0" y="0"/>
                </a:lnTo>
                <a:close/>
              </a:path>
            </a:pathLst>
          </a:custGeom>
          <a:blipFill>
            <a:blip r:embed="rId5"/>
            <a:stretch>
              <a:fillRect l="-10296" t="0" r="-10296" b="0"/>
            </a:stretch>
          </a:blipFill>
          <a:ln w="66675" cap="sq">
            <a:solidFill>
              <a:srgbClr val="394B35"/>
            </a:solidFill>
            <a:prstDash val="solid"/>
            <a:miter/>
          </a:ln>
        </p:spPr>
      </p:sp>
      <p:sp>
        <p:nvSpPr>
          <p:cNvPr name="TextBox 14" id="14"/>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5" id="15"/>
          <p:cNvSpPr txBox="true"/>
          <p:nvPr/>
        </p:nvSpPr>
        <p:spPr>
          <a:xfrm rot="0">
            <a:off x="6541361" y="319488"/>
            <a:ext cx="3346748"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&amp; công nghệ sử dụng</a:t>
            </a:r>
          </a:p>
        </p:txBody>
      </p:sp>
      <p:sp>
        <p:nvSpPr>
          <p:cNvPr name="TextBox 16" id="16"/>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B"/>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B"/>
                </a:solidFill>
                <a:latin typeface="Montserrat 2 Medium"/>
                <a:ea typeface="Montserrat 2 Medium"/>
                <a:cs typeface="Montserrat 2 Medium"/>
                <a:sym typeface="Montserrat 2 Medium"/>
              </a:rPr>
              <a:t>hệ thống</a:t>
            </a:r>
          </a:p>
        </p:txBody>
      </p:sp>
      <p:sp>
        <p:nvSpPr>
          <p:cNvPr name="TextBox 17" id="17"/>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phát triển</a:t>
            </a:r>
          </a:p>
        </p:txBody>
      </p:sp>
      <p:sp>
        <p:nvSpPr>
          <p:cNvPr name="TextBox 18" id="18"/>
          <p:cNvSpPr txBox="true"/>
          <p:nvPr/>
        </p:nvSpPr>
        <p:spPr>
          <a:xfrm rot="0">
            <a:off x="-483325" y="1755802"/>
            <a:ext cx="18771325" cy="1086074"/>
          </a:xfrm>
          <a:prstGeom prst="rect">
            <a:avLst/>
          </a:prstGeom>
        </p:spPr>
        <p:txBody>
          <a:bodyPr anchor="t" rtlCol="false" tIns="0" lIns="0" bIns="0" rIns="0">
            <a:spAutoFit/>
          </a:bodyPr>
          <a:lstStyle/>
          <a:p>
            <a:pPr algn="ctr">
              <a:lnSpc>
                <a:spcPts val="8912"/>
              </a:lnSpc>
            </a:pPr>
            <a:r>
              <a:rPr lang="en-US" sz="6366" b="true">
                <a:solidFill>
                  <a:srgbClr val="394B35"/>
                </a:solidFill>
                <a:latin typeface="Be Vietnam Ultra-Bold"/>
                <a:ea typeface="Be Vietnam Ultra-Bold"/>
                <a:cs typeface="Be Vietnam Ultra-Bold"/>
                <a:sym typeface="Be Vietnam Ultra-Bold"/>
              </a:rPr>
              <a:t>HƯỚNG PHÁT TRIỂN TRONG TƯƠNG LAI</a:t>
            </a:r>
          </a:p>
        </p:txBody>
      </p:sp>
      <p:sp>
        <p:nvSpPr>
          <p:cNvPr name="TextBox 19" id="19"/>
          <p:cNvSpPr txBox="true"/>
          <p:nvPr/>
        </p:nvSpPr>
        <p:spPr>
          <a:xfrm rot="0">
            <a:off x="9139238" y="4935537"/>
            <a:ext cx="9525" cy="396875"/>
          </a:xfrm>
          <a:prstGeom prst="rect">
            <a:avLst/>
          </a:prstGeom>
        </p:spPr>
        <p:txBody>
          <a:bodyPr anchor="t" rtlCol="false" tIns="0" lIns="0" bIns="0" rIns="0">
            <a:spAutoFit/>
          </a:bodyPr>
          <a:lstStyle/>
          <a:p>
            <a:pPr algn="ctr">
              <a:lnSpc>
                <a:spcPts val="3249"/>
              </a:lnSpc>
              <a:spcBef>
                <a:spcPct val="0"/>
              </a:spcBef>
            </a:pPr>
          </a:p>
        </p:txBody>
      </p:sp>
      <p:sp>
        <p:nvSpPr>
          <p:cNvPr name="TextBox 20" id="20"/>
          <p:cNvSpPr txBox="true"/>
          <p:nvPr/>
        </p:nvSpPr>
        <p:spPr>
          <a:xfrm rot="0">
            <a:off x="1809006" y="3703314"/>
            <a:ext cx="9525" cy="547370"/>
          </a:xfrm>
          <a:prstGeom prst="rect">
            <a:avLst/>
          </a:prstGeom>
        </p:spPr>
        <p:txBody>
          <a:bodyPr anchor="t" rtlCol="false" tIns="0" lIns="0" bIns="0" rIns="0">
            <a:spAutoFit/>
          </a:bodyPr>
          <a:lstStyle/>
          <a:p>
            <a:pPr algn="l">
              <a:lnSpc>
                <a:spcPts val="4419"/>
              </a:lnSpc>
            </a:pPr>
          </a:p>
        </p:txBody>
      </p:sp>
      <p:sp>
        <p:nvSpPr>
          <p:cNvPr name="TextBox 21" id="21"/>
          <p:cNvSpPr txBox="true"/>
          <p:nvPr/>
        </p:nvSpPr>
        <p:spPr>
          <a:xfrm rot="0">
            <a:off x="633719" y="3811935"/>
            <a:ext cx="8268618" cy="4258310"/>
          </a:xfrm>
          <a:prstGeom prst="rect">
            <a:avLst/>
          </a:prstGeom>
        </p:spPr>
        <p:txBody>
          <a:bodyPr anchor="t" rtlCol="false" tIns="0" lIns="0" bIns="0" rIns="0">
            <a:spAutoFit/>
          </a:bodyPr>
          <a:lstStyle/>
          <a:p>
            <a:pPr algn="just" marL="798823" indent="-399411" lvl="1">
              <a:lnSpc>
                <a:spcPts val="4809"/>
              </a:lnSpc>
              <a:buFont typeface="Arial"/>
              <a:buChar char="•"/>
            </a:pPr>
            <a:r>
              <a:rPr lang="en-US" b="true" sz="3699" spc="-73">
                <a:solidFill>
                  <a:srgbClr val="FFFFFF"/>
                </a:solidFill>
                <a:latin typeface="Be Vietnam Medium"/>
                <a:ea typeface="Be Vietnam Medium"/>
                <a:cs typeface="Be Vietnam Medium"/>
                <a:sym typeface="Be Vietnam Medium"/>
              </a:rPr>
              <a:t>Tích hợp thêm điều khiển vi thiết bị bằng giọng nói trong tương lai</a:t>
            </a:r>
            <a:r>
              <a:rPr lang="en-US" b="true" sz="3699" spc="-73">
                <a:solidFill>
                  <a:srgbClr val="FFFFFF"/>
                </a:solidFill>
                <a:latin typeface="Be Vietnam Medium"/>
                <a:ea typeface="Be Vietnam Medium"/>
                <a:cs typeface="Be Vietnam Medium"/>
                <a:sym typeface="Be Vietnam Medium"/>
              </a:rPr>
              <a:t>.</a:t>
            </a:r>
          </a:p>
          <a:p>
            <a:pPr algn="just" marL="798823" indent="-399411" lvl="1">
              <a:lnSpc>
                <a:spcPts val="4809"/>
              </a:lnSpc>
              <a:buFont typeface="Arial"/>
              <a:buChar char="•"/>
            </a:pPr>
            <a:r>
              <a:rPr lang="en-US" b="true" sz="3699" spc="-73">
                <a:solidFill>
                  <a:srgbClr val="FFFFFF"/>
                </a:solidFill>
                <a:latin typeface="Be Vietnam Medium"/>
                <a:ea typeface="Be Vietnam Medium"/>
                <a:cs typeface="Be Vietnam Medium"/>
                <a:sym typeface="Be Vietnam Medium"/>
              </a:rPr>
              <a:t>Sử dụng AI/Machine Learning để dự đoán nhu cầu nước tưới dựa trên dự báo thời tiết.</a:t>
            </a:r>
          </a:p>
          <a:p>
            <a:pPr algn="just" marL="798823" indent="-399411" lvl="1">
              <a:lnSpc>
                <a:spcPts val="4809"/>
              </a:lnSpc>
              <a:buFont typeface="Arial"/>
              <a:buChar char="•"/>
            </a:pPr>
            <a:r>
              <a:rPr lang="en-US" b="true" sz="3699" spc="-73">
                <a:solidFill>
                  <a:srgbClr val="FFFFFF"/>
                </a:solidFill>
                <a:latin typeface="Be Vietnam Medium"/>
                <a:ea typeface="Be Vietnam Medium"/>
                <a:cs typeface="Be Vietnam Medium"/>
                <a:sym typeface="Be Vietnam Medium"/>
              </a:rPr>
              <a:t>Mở rộng quy mô cho trang trại lớn</a:t>
            </a:r>
          </a:p>
          <a:p>
            <a:pPr algn="just" marL="798823" indent="-399411" lvl="1">
              <a:lnSpc>
                <a:spcPts val="4809"/>
              </a:lnSpc>
              <a:buFont typeface="Arial"/>
              <a:buChar char="•"/>
            </a:pPr>
            <a:r>
              <a:rPr lang="en-US" b="true" sz="3699" spc="-73">
                <a:solidFill>
                  <a:srgbClr val="FFFFFF"/>
                </a:solidFill>
                <a:latin typeface="Be Vietnam Medium"/>
                <a:ea typeface="Be Vietnam Medium"/>
                <a:cs typeface="Be Vietnam Medium"/>
                <a:sym typeface="Be Vietnam Medium"/>
              </a:rPr>
              <a:t>Cập nhật firmware từ xa  </a:t>
            </a:r>
          </a:p>
        </p:txBody>
      </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35680" y="171477"/>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nvGrpSpPr>
          <p:cNvPr name="Group 3" id="3"/>
          <p:cNvGrpSpPr/>
          <p:nvPr/>
        </p:nvGrpSpPr>
        <p:grpSpPr>
          <a:xfrm rot="0">
            <a:off x="-831230" y="1182443"/>
            <a:ext cx="19978690" cy="3029148"/>
            <a:chOff x="0" y="0"/>
            <a:chExt cx="5261877" cy="797800"/>
          </a:xfrm>
        </p:grpSpPr>
        <p:sp>
          <p:nvSpPr>
            <p:cNvPr name="Freeform 4" id="4"/>
            <p:cNvSpPr/>
            <p:nvPr/>
          </p:nvSpPr>
          <p:spPr>
            <a:xfrm flipH="false" flipV="false" rot="0">
              <a:off x="0" y="0"/>
              <a:ext cx="5261877" cy="797800"/>
            </a:xfrm>
            <a:custGeom>
              <a:avLst/>
              <a:gdLst/>
              <a:ahLst/>
              <a:cxnLst/>
              <a:rect r="r" b="b" t="t" l="l"/>
              <a:pathLst>
                <a:path h="797800" w="5261877">
                  <a:moveTo>
                    <a:pt x="19763" y="0"/>
                  </a:moveTo>
                  <a:lnTo>
                    <a:pt x="5242114" y="0"/>
                  </a:lnTo>
                  <a:cubicBezTo>
                    <a:pt x="5247356" y="0"/>
                    <a:pt x="5252383" y="2082"/>
                    <a:pt x="5256089" y="5788"/>
                  </a:cubicBezTo>
                  <a:cubicBezTo>
                    <a:pt x="5259795" y="9495"/>
                    <a:pt x="5261877" y="14521"/>
                    <a:pt x="5261877" y="19763"/>
                  </a:cubicBezTo>
                  <a:lnTo>
                    <a:pt x="5261877" y="778037"/>
                  </a:lnTo>
                  <a:cubicBezTo>
                    <a:pt x="5261877" y="783279"/>
                    <a:pt x="5259795" y="788306"/>
                    <a:pt x="5256089" y="792012"/>
                  </a:cubicBezTo>
                  <a:cubicBezTo>
                    <a:pt x="5252383" y="795718"/>
                    <a:pt x="5247356" y="797800"/>
                    <a:pt x="5242114" y="797800"/>
                  </a:cubicBezTo>
                  <a:lnTo>
                    <a:pt x="19763" y="797800"/>
                  </a:lnTo>
                  <a:cubicBezTo>
                    <a:pt x="14521" y="797800"/>
                    <a:pt x="9495" y="795718"/>
                    <a:pt x="5788" y="792012"/>
                  </a:cubicBezTo>
                  <a:cubicBezTo>
                    <a:pt x="2082" y="788306"/>
                    <a:pt x="0" y="783279"/>
                    <a:pt x="0" y="778037"/>
                  </a:cubicBezTo>
                  <a:lnTo>
                    <a:pt x="0" y="19763"/>
                  </a:lnTo>
                  <a:cubicBezTo>
                    <a:pt x="0" y="14521"/>
                    <a:pt x="2082" y="9495"/>
                    <a:pt x="5788" y="5788"/>
                  </a:cubicBezTo>
                  <a:cubicBezTo>
                    <a:pt x="9495" y="2082"/>
                    <a:pt x="14521" y="0"/>
                    <a:pt x="19763" y="0"/>
                  </a:cubicBezTo>
                  <a:close/>
                </a:path>
              </a:pathLst>
            </a:custGeom>
            <a:solidFill>
              <a:srgbClr val="404040"/>
            </a:solidFill>
          </p:spPr>
        </p:sp>
        <p:sp>
          <p:nvSpPr>
            <p:cNvPr name="TextBox 5" id="5"/>
            <p:cNvSpPr txBox="true"/>
            <p:nvPr/>
          </p:nvSpPr>
          <p:spPr>
            <a:xfrm>
              <a:off x="0" y="-28575"/>
              <a:ext cx="5261877" cy="826375"/>
            </a:xfrm>
            <a:prstGeom prst="rect">
              <a:avLst/>
            </a:prstGeom>
          </p:spPr>
          <p:txBody>
            <a:bodyPr anchor="ctr" rtlCol="false" tIns="50800" lIns="50800" bIns="50800" rIns="50800"/>
            <a:lstStyle/>
            <a:p>
              <a:pPr algn="ctr">
                <a:lnSpc>
                  <a:spcPts val="2083"/>
                </a:lnSpc>
              </a:pPr>
            </a:p>
          </p:txBody>
        </p:sp>
      </p:grpSp>
      <p:sp>
        <p:nvSpPr>
          <p:cNvPr name="Freeform 6" id="6"/>
          <p:cNvSpPr/>
          <p:nvPr/>
        </p:nvSpPr>
        <p:spPr>
          <a:xfrm flipH="false" flipV="false" rot="0">
            <a:off x="-831230" y="1182443"/>
            <a:ext cx="19119230" cy="3029148"/>
          </a:xfrm>
          <a:custGeom>
            <a:avLst/>
            <a:gdLst/>
            <a:ahLst/>
            <a:cxnLst/>
            <a:rect r="r" b="b" t="t" l="l"/>
            <a:pathLst>
              <a:path h="3029148" w="19119230">
                <a:moveTo>
                  <a:pt x="0" y="0"/>
                </a:moveTo>
                <a:lnTo>
                  <a:pt x="19119230" y="0"/>
                </a:lnTo>
                <a:lnTo>
                  <a:pt x="19119230" y="3029148"/>
                </a:lnTo>
                <a:lnTo>
                  <a:pt x="0" y="3029148"/>
                </a:lnTo>
                <a:lnTo>
                  <a:pt x="0" y="0"/>
                </a:lnTo>
                <a:close/>
              </a:path>
            </a:pathLst>
          </a:custGeom>
          <a:blipFill>
            <a:blip r:embed="rId4">
              <a:alphaModFix amt="25000"/>
            </a:blip>
            <a:stretch>
              <a:fillRect l="0" t="-77483" r="0" b="-121535"/>
            </a:stretch>
          </a:blipFill>
        </p:spPr>
      </p:sp>
      <p:grpSp>
        <p:nvGrpSpPr>
          <p:cNvPr name="Group 7" id="7"/>
          <p:cNvGrpSpPr/>
          <p:nvPr/>
        </p:nvGrpSpPr>
        <p:grpSpPr>
          <a:xfrm rot="0">
            <a:off x="430081" y="5287111"/>
            <a:ext cx="854804" cy="85480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9" id="9"/>
            <p:cNvSpPr txBox="true"/>
            <p:nvPr/>
          </p:nvSpPr>
          <p:spPr>
            <a:xfrm>
              <a:off x="76200" y="19050"/>
              <a:ext cx="660400" cy="717550"/>
            </a:xfrm>
            <a:prstGeom prst="rect">
              <a:avLst/>
            </a:prstGeom>
          </p:spPr>
          <p:txBody>
            <a:bodyPr anchor="ctr" rtlCol="false" tIns="50800" lIns="50800" bIns="50800" rIns="50800"/>
            <a:lstStyle/>
            <a:p>
              <a:pPr algn="ctr">
                <a:lnSpc>
                  <a:spcPts val="4043"/>
                </a:lnSpc>
              </a:pPr>
              <a:r>
                <a:rPr lang="en-US" b="true" sz="2888">
                  <a:solidFill>
                    <a:srgbClr val="FFFFFF"/>
                  </a:solidFill>
                  <a:latin typeface="Be Vietnam Ultra-Bold"/>
                  <a:ea typeface="Be Vietnam Ultra-Bold"/>
                  <a:cs typeface="Be Vietnam Ultra-Bold"/>
                  <a:sym typeface="Be Vietnam Ultra-Bold"/>
                </a:rPr>
                <a:t>1.</a:t>
              </a:r>
            </a:p>
          </p:txBody>
        </p:sp>
      </p:grpSp>
      <p:grpSp>
        <p:nvGrpSpPr>
          <p:cNvPr name="Group 10" id="10"/>
          <p:cNvGrpSpPr/>
          <p:nvPr/>
        </p:nvGrpSpPr>
        <p:grpSpPr>
          <a:xfrm rot="0">
            <a:off x="493853" y="6925042"/>
            <a:ext cx="868919" cy="86891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2" id="12"/>
            <p:cNvSpPr txBox="true"/>
            <p:nvPr/>
          </p:nvSpPr>
          <p:spPr>
            <a:xfrm>
              <a:off x="76200" y="19050"/>
              <a:ext cx="660400" cy="717550"/>
            </a:xfrm>
            <a:prstGeom prst="rect">
              <a:avLst/>
            </a:prstGeom>
          </p:spPr>
          <p:txBody>
            <a:bodyPr anchor="ctr" rtlCol="false" tIns="50800" lIns="50800" bIns="50800" rIns="50800"/>
            <a:lstStyle/>
            <a:p>
              <a:pPr algn="ctr">
                <a:lnSpc>
                  <a:spcPts val="4183"/>
                </a:lnSpc>
              </a:pPr>
              <a:r>
                <a:rPr lang="en-US" b="true" sz="2988">
                  <a:solidFill>
                    <a:srgbClr val="FFFFFF"/>
                  </a:solidFill>
                  <a:latin typeface="Be Vietnam Ultra-Bold"/>
                  <a:ea typeface="Be Vietnam Ultra-Bold"/>
                  <a:cs typeface="Be Vietnam Ultra-Bold"/>
                  <a:sym typeface="Be Vietnam Ultra-Bold"/>
                </a:rPr>
                <a:t>2.</a:t>
              </a:r>
            </a:p>
          </p:txBody>
        </p:sp>
      </p:grpSp>
      <p:grpSp>
        <p:nvGrpSpPr>
          <p:cNvPr name="Group 13" id="13"/>
          <p:cNvGrpSpPr/>
          <p:nvPr/>
        </p:nvGrpSpPr>
        <p:grpSpPr>
          <a:xfrm rot="0">
            <a:off x="493853" y="8386752"/>
            <a:ext cx="868919" cy="86891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19050"/>
              <a:ext cx="660400" cy="717550"/>
            </a:xfrm>
            <a:prstGeom prst="rect">
              <a:avLst/>
            </a:prstGeom>
          </p:spPr>
          <p:txBody>
            <a:bodyPr anchor="ctr" rtlCol="false" tIns="50800" lIns="50800" bIns="50800" rIns="50800"/>
            <a:lstStyle/>
            <a:p>
              <a:pPr algn="ctr">
                <a:lnSpc>
                  <a:spcPts val="4183"/>
                </a:lnSpc>
              </a:pPr>
              <a:r>
                <a:rPr lang="en-US" b="true" sz="2988">
                  <a:solidFill>
                    <a:srgbClr val="FFFFFF"/>
                  </a:solidFill>
                  <a:latin typeface="Be Vietnam Ultra-Bold"/>
                  <a:ea typeface="Be Vietnam Ultra-Bold"/>
                  <a:cs typeface="Be Vietnam Ultra-Bold"/>
                  <a:sym typeface="Be Vietnam Ultra-Bold"/>
                </a:rPr>
                <a:t>3.</a:t>
              </a:r>
            </a:p>
          </p:txBody>
        </p:sp>
      </p:grpSp>
      <p:sp>
        <p:nvSpPr>
          <p:cNvPr name="Freeform 16" id="16"/>
          <p:cNvSpPr/>
          <p:nvPr/>
        </p:nvSpPr>
        <p:spPr>
          <a:xfrm flipH="true" flipV="false" rot="0">
            <a:off x="10818677" y="4744991"/>
            <a:ext cx="8528828" cy="5351840"/>
          </a:xfrm>
          <a:custGeom>
            <a:avLst/>
            <a:gdLst/>
            <a:ahLst/>
            <a:cxnLst/>
            <a:rect r="r" b="b" t="t" l="l"/>
            <a:pathLst>
              <a:path h="5351840" w="8528828">
                <a:moveTo>
                  <a:pt x="8528828" y="0"/>
                </a:moveTo>
                <a:lnTo>
                  <a:pt x="0" y="0"/>
                </a:lnTo>
                <a:lnTo>
                  <a:pt x="0" y="5351839"/>
                </a:lnTo>
                <a:lnTo>
                  <a:pt x="8528828" y="5351839"/>
                </a:lnTo>
                <a:lnTo>
                  <a:pt x="8528828"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7" id="17"/>
          <p:cNvSpPr txBox="true"/>
          <p:nvPr/>
        </p:nvSpPr>
        <p:spPr>
          <a:xfrm rot="0">
            <a:off x="2398227" y="1997475"/>
            <a:ext cx="14152365" cy="1799133"/>
          </a:xfrm>
          <a:prstGeom prst="rect">
            <a:avLst/>
          </a:prstGeom>
        </p:spPr>
        <p:txBody>
          <a:bodyPr anchor="t" rtlCol="false" tIns="0" lIns="0" bIns="0" rIns="0">
            <a:spAutoFit/>
          </a:bodyPr>
          <a:lstStyle/>
          <a:p>
            <a:pPr algn="l">
              <a:lnSpc>
                <a:spcPts val="14072"/>
              </a:lnSpc>
            </a:pPr>
            <a:r>
              <a:rPr lang="en-US" sz="12131">
                <a:solidFill>
                  <a:srgbClr val="FFFFFF"/>
                </a:solidFill>
                <a:latin typeface="Anton"/>
                <a:ea typeface="Anton"/>
                <a:cs typeface="Anton"/>
                <a:sym typeface="Anton"/>
              </a:rPr>
              <a:t>ĐẶT VẤN ĐỀ &amp; MỤC TIÊU</a:t>
            </a:r>
          </a:p>
        </p:txBody>
      </p:sp>
      <p:grpSp>
        <p:nvGrpSpPr>
          <p:cNvPr name="Group 18" id="18"/>
          <p:cNvGrpSpPr/>
          <p:nvPr/>
        </p:nvGrpSpPr>
        <p:grpSpPr>
          <a:xfrm rot="0">
            <a:off x="-475316" y="-1847471"/>
            <a:ext cx="19107005" cy="3263960"/>
            <a:chOff x="0" y="0"/>
            <a:chExt cx="25476007" cy="4351947"/>
          </a:xfrm>
        </p:grpSpPr>
        <p:grpSp>
          <p:nvGrpSpPr>
            <p:cNvPr name="Group 19" id="19"/>
            <p:cNvGrpSpPr/>
            <p:nvPr/>
          </p:nvGrpSpPr>
          <p:grpSpPr>
            <a:xfrm rot="0">
              <a:off x="0" y="0"/>
              <a:ext cx="25476007" cy="4351947"/>
              <a:chOff x="0" y="0"/>
              <a:chExt cx="5032298" cy="859644"/>
            </a:xfrm>
          </p:grpSpPr>
          <p:sp>
            <p:nvSpPr>
              <p:cNvPr name="Freeform 20" id="20"/>
              <p:cNvSpPr/>
              <p:nvPr/>
            </p:nvSpPr>
            <p:spPr>
              <a:xfrm flipH="false" flipV="false" rot="0">
                <a:off x="0" y="0"/>
                <a:ext cx="5032298" cy="859644"/>
              </a:xfrm>
              <a:custGeom>
                <a:avLst/>
                <a:gdLst/>
                <a:ahLst/>
                <a:cxnLst/>
                <a:rect r="r" b="b" t="t" l="l"/>
                <a:pathLst>
                  <a:path h="859644" w="5032298">
                    <a:moveTo>
                      <a:pt x="0" y="0"/>
                    </a:moveTo>
                    <a:lnTo>
                      <a:pt x="5032298" y="0"/>
                    </a:lnTo>
                    <a:lnTo>
                      <a:pt x="5032298" y="859644"/>
                    </a:lnTo>
                    <a:lnTo>
                      <a:pt x="0" y="859644"/>
                    </a:lnTo>
                    <a:close/>
                  </a:path>
                </a:pathLst>
              </a:custGeom>
              <a:solidFill>
                <a:srgbClr val="394B35"/>
              </a:solidFill>
              <a:ln w="76200" cap="sq">
                <a:solidFill>
                  <a:srgbClr val="CB9CD9"/>
                </a:solidFill>
                <a:prstDash val="solid"/>
                <a:miter/>
              </a:ln>
            </p:spPr>
          </p:sp>
          <p:sp>
            <p:nvSpPr>
              <p:cNvPr name="TextBox 21" id="21"/>
              <p:cNvSpPr txBox="true"/>
              <p:nvPr/>
            </p:nvSpPr>
            <p:spPr>
              <a:xfrm>
                <a:off x="0" y="-38100"/>
                <a:ext cx="5032298" cy="897744"/>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0">
              <a:off x="4001152" y="2501510"/>
              <a:ext cx="3694045" cy="1850436"/>
              <a:chOff x="0" y="0"/>
              <a:chExt cx="729688" cy="365518"/>
            </a:xfrm>
          </p:grpSpPr>
          <p:sp>
            <p:nvSpPr>
              <p:cNvPr name="Freeform 23" id="23"/>
              <p:cNvSpPr/>
              <p:nvPr/>
            </p:nvSpPr>
            <p:spPr>
              <a:xfrm flipH="false" flipV="false" rot="0">
                <a:off x="0" y="0"/>
                <a:ext cx="729688" cy="365518"/>
              </a:xfrm>
              <a:custGeom>
                <a:avLst/>
                <a:gdLst/>
                <a:ahLst/>
                <a:cxnLst/>
                <a:rect r="r" b="b" t="t" l="l"/>
                <a:pathLst>
                  <a:path h="365518" w="729688">
                    <a:moveTo>
                      <a:pt x="0" y="0"/>
                    </a:moveTo>
                    <a:lnTo>
                      <a:pt x="729688" y="0"/>
                    </a:lnTo>
                    <a:lnTo>
                      <a:pt x="729688" y="365518"/>
                    </a:lnTo>
                    <a:lnTo>
                      <a:pt x="0" y="365518"/>
                    </a:lnTo>
                    <a:close/>
                  </a:path>
                </a:pathLst>
              </a:custGeom>
              <a:solidFill>
                <a:srgbClr val="A2B77B"/>
              </a:solidFill>
            </p:spPr>
          </p:sp>
          <p:sp>
            <p:nvSpPr>
              <p:cNvPr name="TextBox 24" id="24"/>
              <p:cNvSpPr txBox="true"/>
              <p:nvPr/>
            </p:nvSpPr>
            <p:spPr>
              <a:xfrm>
                <a:off x="0" y="-47625"/>
                <a:ext cx="729688" cy="413143"/>
              </a:xfrm>
              <a:prstGeom prst="rect">
                <a:avLst/>
              </a:prstGeom>
            </p:spPr>
            <p:txBody>
              <a:bodyPr anchor="ctr" rtlCol="false" tIns="50800" lIns="50800" bIns="50800" rIns="50800"/>
              <a:lstStyle/>
              <a:p>
                <a:pPr algn="ctr">
                  <a:lnSpc>
                    <a:spcPts val="3919"/>
                  </a:lnSpc>
                </a:pPr>
              </a:p>
            </p:txBody>
          </p:sp>
        </p:grpSp>
        <p:sp>
          <p:nvSpPr>
            <p:cNvPr name="TextBox 25" id="25"/>
            <p:cNvSpPr txBox="true"/>
            <p:nvPr/>
          </p:nvSpPr>
          <p:spPr>
            <a:xfrm rot="0">
              <a:off x="4854135" y="2765978"/>
              <a:ext cx="1988079" cy="1068917"/>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chung</a:t>
              </a:r>
            </a:p>
          </p:txBody>
        </p:sp>
        <p:sp>
          <p:nvSpPr>
            <p:cNvPr name="TextBox 26" id="26"/>
            <p:cNvSpPr txBox="true"/>
            <p:nvPr/>
          </p:nvSpPr>
          <p:spPr>
            <a:xfrm rot="0">
              <a:off x="8803971" y="2765978"/>
              <a:ext cx="4462330" cy="1068917"/>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&amp; công nghệ sử dụng</a:t>
              </a:r>
            </a:p>
          </p:txBody>
        </p:sp>
        <p:sp>
          <p:nvSpPr>
            <p:cNvPr name="TextBox 27" id="27"/>
            <p:cNvSpPr txBox="true"/>
            <p:nvPr/>
          </p:nvSpPr>
          <p:spPr>
            <a:xfrm rot="0">
              <a:off x="14089175" y="2765978"/>
              <a:ext cx="4054343" cy="1068917"/>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28" id="28"/>
            <p:cNvSpPr txBox="true"/>
            <p:nvPr/>
          </p:nvSpPr>
          <p:spPr>
            <a:xfrm rot="0">
              <a:off x="19388118" y="2765978"/>
              <a:ext cx="3591322" cy="1068917"/>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grpSp>
      <p:sp>
        <p:nvSpPr>
          <p:cNvPr name="TextBox 29" id="29"/>
          <p:cNvSpPr txBox="true"/>
          <p:nvPr/>
        </p:nvSpPr>
        <p:spPr>
          <a:xfrm rot="0">
            <a:off x="1909660" y="5105400"/>
            <a:ext cx="8626585" cy="1180126"/>
          </a:xfrm>
          <a:prstGeom prst="rect">
            <a:avLst/>
          </a:prstGeom>
        </p:spPr>
        <p:txBody>
          <a:bodyPr anchor="t" rtlCol="false" tIns="0" lIns="0" bIns="0" rIns="0">
            <a:spAutoFit/>
          </a:bodyPr>
          <a:lstStyle/>
          <a:p>
            <a:pPr algn="just">
              <a:lnSpc>
                <a:spcPts val="3203"/>
              </a:lnSpc>
            </a:pPr>
            <a:r>
              <a:rPr lang="en-US" sz="2288" b="true">
                <a:solidFill>
                  <a:srgbClr val="394B35"/>
                </a:solidFill>
                <a:latin typeface="Be Vietnam Ultra-Bold"/>
                <a:ea typeface="Be Vietnam Ultra-Bold"/>
                <a:cs typeface="Be Vietnam Ultra-Bold"/>
                <a:sym typeface="Be Vietnam Ultra-Bold"/>
              </a:rPr>
              <a:t>Bối cảnh công nghệ: </a:t>
            </a:r>
            <a:r>
              <a:rPr lang="en-US" sz="2288">
                <a:solidFill>
                  <a:srgbClr val="394B35"/>
                </a:solidFill>
                <a:latin typeface="Be Vietnam"/>
                <a:ea typeface="Be Vietnam"/>
                <a:cs typeface="Be Vietnam"/>
                <a:sym typeface="Be Vietnam"/>
              </a:rPr>
              <a:t>Wifi – công nghệ kết nối không dây phổ biến, cho phép điều khiển thiết bị từ xa, mở ra xu hướng</a:t>
            </a:r>
            <a:r>
              <a:rPr lang="en-US" sz="2288" b="true">
                <a:solidFill>
                  <a:srgbClr val="394B35"/>
                </a:solidFill>
                <a:latin typeface="Be Vietnam Ultra-Bold"/>
                <a:ea typeface="Be Vietnam Ultra-Bold"/>
                <a:cs typeface="Be Vietnam Ultra-Bold"/>
                <a:sym typeface="Be Vietnam Ultra-Bold"/>
              </a:rPr>
              <a:t> phát triển</a:t>
            </a:r>
            <a:r>
              <a:rPr lang="en-US" sz="2288">
                <a:solidFill>
                  <a:srgbClr val="394B35"/>
                </a:solidFill>
                <a:latin typeface="Be Vietnam"/>
                <a:ea typeface="Be Vietnam"/>
                <a:cs typeface="Be Vietnam"/>
                <a:sym typeface="Be Vietnam"/>
              </a:rPr>
              <a:t> các </a:t>
            </a:r>
            <a:r>
              <a:rPr lang="en-US" sz="2288" b="true">
                <a:solidFill>
                  <a:srgbClr val="394B35"/>
                </a:solidFill>
                <a:latin typeface="Be Vietnam Ultra-Bold"/>
                <a:ea typeface="Be Vietnam Ultra-Bold"/>
                <a:cs typeface="Be Vietnam Ultra-Bold"/>
                <a:sym typeface="Be Vietnam Ultra-Bold"/>
              </a:rPr>
              <a:t>thiết bị thông minh phục vụ đời sống.</a:t>
            </a:r>
          </a:p>
        </p:txBody>
      </p:sp>
      <p:sp>
        <p:nvSpPr>
          <p:cNvPr name="TextBox 30" id="30"/>
          <p:cNvSpPr txBox="true"/>
          <p:nvPr/>
        </p:nvSpPr>
        <p:spPr>
          <a:xfrm rot="0">
            <a:off x="962095" y="4253068"/>
            <a:ext cx="8181905" cy="702945"/>
          </a:xfrm>
          <a:prstGeom prst="rect">
            <a:avLst/>
          </a:prstGeom>
        </p:spPr>
        <p:txBody>
          <a:bodyPr anchor="t" rtlCol="false" tIns="0" lIns="0" bIns="0" rIns="0">
            <a:spAutoFit/>
          </a:bodyPr>
          <a:lstStyle/>
          <a:p>
            <a:pPr algn="ctr">
              <a:lnSpc>
                <a:spcPts val="5880"/>
              </a:lnSpc>
            </a:pPr>
            <a:r>
              <a:rPr lang="en-US" sz="4200" b="true">
                <a:solidFill>
                  <a:srgbClr val="000000"/>
                </a:solidFill>
                <a:latin typeface="Be Vietnam Ultra-Bold"/>
                <a:ea typeface="Be Vietnam Ultra-Bold"/>
                <a:cs typeface="Be Vietnam Ultra-Bold"/>
                <a:sym typeface="Be Vietnam Ultra-Bold"/>
              </a:rPr>
              <a:t>ĐẶT VẤN ĐỀ</a:t>
            </a:r>
          </a:p>
        </p:txBody>
      </p:sp>
      <p:sp>
        <p:nvSpPr>
          <p:cNvPr name="TextBox 31" id="31"/>
          <p:cNvSpPr txBox="true"/>
          <p:nvPr/>
        </p:nvSpPr>
        <p:spPr>
          <a:xfrm rot="0">
            <a:off x="1967545" y="6723149"/>
            <a:ext cx="8568700" cy="1179997"/>
          </a:xfrm>
          <a:prstGeom prst="rect">
            <a:avLst/>
          </a:prstGeom>
        </p:spPr>
        <p:txBody>
          <a:bodyPr anchor="t" rtlCol="false" tIns="0" lIns="0" bIns="0" rIns="0">
            <a:spAutoFit/>
          </a:bodyPr>
          <a:lstStyle/>
          <a:p>
            <a:pPr algn="just">
              <a:lnSpc>
                <a:spcPts val="3210"/>
              </a:lnSpc>
            </a:pPr>
            <a:r>
              <a:rPr lang="en-US" sz="2293" b="true">
                <a:solidFill>
                  <a:srgbClr val="394B35"/>
                </a:solidFill>
                <a:latin typeface="Be Vietnam Ultra-Bold"/>
                <a:ea typeface="Be Vietnam Ultra-Bold"/>
                <a:cs typeface="Be Vietnam Ultra-Bold"/>
                <a:sym typeface="Be Vietnam Ultra-Bold"/>
              </a:rPr>
              <a:t>Thực trạng nông nghiệp:</a:t>
            </a:r>
            <a:r>
              <a:rPr lang="en-US" sz="2293">
                <a:solidFill>
                  <a:srgbClr val="394B35"/>
                </a:solidFill>
                <a:latin typeface="Be Vietnam"/>
                <a:ea typeface="Be Vietnam"/>
                <a:cs typeface="Be Vietnam"/>
                <a:sym typeface="Be Vietnam"/>
              </a:rPr>
              <a:t> Nông nghiệp Việt Nam đang hướng tới </a:t>
            </a:r>
            <a:r>
              <a:rPr lang="en-US" sz="2293" b="true">
                <a:solidFill>
                  <a:srgbClr val="394B35"/>
                </a:solidFill>
                <a:latin typeface="Be Vietnam Ultra-Bold"/>
                <a:ea typeface="Be Vietnam Ultra-Bold"/>
                <a:cs typeface="Be Vietnam Ultra-Bold"/>
                <a:sym typeface="Be Vietnam Ultra-Bold"/>
              </a:rPr>
              <a:t>hiện đại hóa</a:t>
            </a:r>
            <a:r>
              <a:rPr lang="en-US" sz="2293">
                <a:solidFill>
                  <a:srgbClr val="394B35"/>
                </a:solidFill>
                <a:latin typeface="Be Vietnam"/>
                <a:ea typeface="Be Vietnam"/>
                <a:cs typeface="Be Vietnam"/>
                <a:sym typeface="Be Vietnam"/>
              </a:rPr>
              <a:t>, cần </a:t>
            </a:r>
            <a:r>
              <a:rPr lang="en-US" sz="2293" b="true">
                <a:solidFill>
                  <a:srgbClr val="394B35"/>
                </a:solidFill>
                <a:latin typeface="Be Vietnam Ultra-Bold"/>
                <a:ea typeface="Be Vietnam Ultra-Bold"/>
                <a:cs typeface="Be Vietnam Ultra-Bold"/>
                <a:sym typeface="Be Vietnam Ultra-Bold"/>
              </a:rPr>
              <a:t>tối ưu hóa</a:t>
            </a:r>
            <a:r>
              <a:rPr lang="en-US" sz="2293">
                <a:solidFill>
                  <a:srgbClr val="394B35"/>
                </a:solidFill>
                <a:latin typeface="Be Vietnam"/>
                <a:ea typeface="Be Vietnam"/>
                <a:cs typeface="Be Vietnam"/>
                <a:sym typeface="Be Vietnam"/>
              </a:rPr>
              <a:t> nguồn nước và nhân công, trong khi phương pháp tưới tiêu truyền thống còn hạn chế.</a:t>
            </a:r>
          </a:p>
        </p:txBody>
      </p:sp>
      <p:sp>
        <p:nvSpPr>
          <p:cNvPr name="TextBox 32" id="32"/>
          <p:cNvSpPr txBox="true"/>
          <p:nvPr/>
        </p:nvSpPr>
        <p:spPr>
          <a:xfrm rot="0">
            <a:off x="1967545" y="8250683"/>
            <a:ext cx="8568700" cy="1553082"/>
          </a:xfrm>
          <a:prstGeom prst="rect">
            <a:avLst/>
          </a:prstGeom>
        </p:spPr>
        <p:txBody>
          <a:bodyPr anchor="t" rtlCol="false" tIns="0" lIns="0" bIns="0" rIns="0">
            <a:spAutoFit/>
          </a:bodyPr>
          <a:lstStyle/>
          <a:p>
            <a:pPr algn="just">
              <a:lnSpc>
                <a:spcPts val="3122"/>
              </a:lnSpc>
            </a:pPr>
            <a:r>
              <a:rPr lang="en-US" sz="2230" b="true">
                <a:solidFill>
                  <a:srgbClr val="394B35"/>
                </a:solidFill>
                <a:latin typeface="Be Vietnam Ultra-Bold"/>
                <a:ea typeface="Be Vietnam Ultra-Bold"/>
                <a:cs typeface="Be Vietnam Ultra-Bold"/>
                <a:sym typeface="Be Vietnam Ultra-Bold"/>
              </a:rPr>
              <a:t>Giải pháp đề tài:</a:t>
            </a:r>
            <a:r>
              <a:rPr lang="en-US" sz="2230">
                <a:solidFill>
                  <a:srgbClr val="394B35"/>
                </a:solidFill>
                <a:latin typeface="Be Vietnam"/>
                <a:ea typeface="Be Vietnam"/>
                <a:cs typeface="Be Vietnam"/>
                <a:sym typeface="Be Vietnam"/>
              </a:rPr>
              <a:t> Đề xuất </a:t>
            </a:r>
            <a:r>
              <a:rPr lang="en-US" sz="2230" b="true">
                <a:solidFill>
                  <a:srgbClr val="394B35"/>
                </a:solidFill>
                <a:latin typeface="Be Vietnam Ultra-Bold"/>
                <a:ea typeface="Be Vietnam Ultra-Bold"/>
                <a:cs typeface="Be Vietnam Ultra-Bold"/>
                <a:sym typeface="Be Vietnam Ultra-Bold"/>
              </a:rPr>
              <a:t>“Hệ thống IoT tưới tiêu thông minh”</a:t>
            </a:r>
            <a:r>
              <a:rPr lang="en-US" sz="2230">
                <a:solidFill>
                  <a:srgbClr val="394B35"/>
                </a:solidFill>
                <a:latin typeface="Be Vietnam"/>
                <a:ea typeface="Be Vietnam"/>
                <a:cs typeface="Be Vietnam"/>
                <a:sym typeface="Be Vietnam"/>
              </a:rPr>
              <a:t> – cho phép giám sát và điều khiển quá trình tưới tiêu qua Internet, tiết kiệm đến </a:t>
            </a:r>
            <a:r>
              <a:rPr lang="en-US" sz="2230" b="true">
                <a:solidFill>
                  <a:srgbClr val="394B35"/>
                </a:solidFill>
                <a:latin typeface="Be Vietnam Ultra-Bold"/>
                <a:ea typeface="Be Vietnam Ultra-Bold"/>
                <a:cs typeface="Be Vietnam Ultra-Bold"/>
                <a:sym typeface="Be Vietnam Ultra-Bold"/>
              </a:rPr>
              <a:t>50% lượng nước</a:t>
            </a:r>
            <a:r>
              <a:rPr lang="en-US" sz="2230">
                <a:solidFill>
                  <a:srgbClr val="394B35"/>
                </a:solidFill>
                <a:latin typeface="Be Vietnam"/>
                <a:ea typeface="Be Vietnam"/>
                <a:cs typeface="Be Vietnam"/>
                <a:sym typeface="Be Vietnam"/>
              </a:rPr>
              <a:t> và góp phần phát triển nông nghiệp</a:t>
            </a:r>
            <a:r>
              <a:rPr lang="en-US" sz="2230" b="true">
                <a:solidFill>
                  <a:srgbClr val="394B35"/>
                </a:solidFill>
                <a:latin typeface="Be Vietnam Ultra-Bold"/>
                <a:ea typeface="Be Vietnam Ultra-Bold"/>
                <a:cs typeface="Be Vietnam Ultra-Bold"/>
                <a:sym typeface="Be Vietnam Ultra-Bold"/>
              </a:rPr>
              <a:t> thông minh, bền vững.</a:t>
            </a:r>
          </a:p>
        </p:txBody>
      </p:sp>
      <p:sp>
        <p:nvSpPr>
          <p:cNvPr name="TextBox 33" id="33"/>
          <p:cNvSpPr txBox="true"/>
          <p:nvPr/>
        </p:nvSpPr>
        <p:spPr>
          <a:xfrm rot="0">
            <a:off x="10996622" y="4902301"/>
            <a:ext cx="8181905" cy="702945"/>
          </a:xfrm>
          <a:prstGeom prst="rect">
            <a:avLst/>
          </a:prstGeom>
        </p:spPr>
        <p:txBody>
          <a:bodyPr anchor="t" rtlCol="false" tIns="0" lIns="0" bIns="0" rIns="0">
            <a:spAutoFit/>
          </a:bodyPr>
          <a:lstStyle/>
          <a:p>
            <a:pPr algn="ctr">
              <a:lnSpc>
                <a:spcPts val="5880"/>
              </a:lnSpc>
            </a:pPr>
            <a:r>
              <a:rPr lang="en-US" sz="4200" b="true">
                <a:solidFill>
                  <a:srgbClr val="000000"/>
                </a:solidFill>
                <a:latin typeface="Be Vietnam Ultra-Bold"/>
                <a:ea typeface="Be Vietnam Ultra-Bold"/>
                <a:cs typeface="Be Vietnam Ultra-Bold"/>
                <a:sym typeface="Be Vietnam Ultra-Bold"/>
              </a:rPr>
              <a:t>MỤC TIÊU</a:t>
            </a:r>
          </a:p>
        </p:txBody>
      </p:sp>
      <p:sp>
        <p:nvSpPr>
          <p:cNvPr name="TextBox 34" id="34"/>
          <p:cNvSpPr txBox="true"/>
          <p:nvPr/>
        </p:nvSpPr>
        <p:spPr>
          <a:xfrm rot="0">
            <a:off x="11925538" y="5719546"/>
            <a:ext cx="5900966" cy="2715927"/>
          </a:xfrm>
          <a:prstGeom prst="rect">
            <a:avLst/>
          </a:prstGeom>
        </p:spPr>
        <p:txBody>
          <a:bodyPr anchor="t" rtlCol="false" tIns="0" lIns="0" bIns="0" rIns="0">
            <a:spAutoFit/>
          </a:bodyPr>
          <a:lstStyle/>
          <a:p>
            <a:pPr algn="just">
              <a:lnSpc>
                <a:spcPts val="3078"/>
              </a:lnSpc>
            </a:pPr>
            <a:r>
              <a:rPr lang="en-US" sz="2198">
                <a:solidFill>
                  <a:srgbClr val="394B35"/>
                </a:solidFill>
                <a:latin typeface="Be Vietnam"/>
                <a:ea typeface="Be Vietnam"/>
                <a:cs typeface="Be Vietnam"/>
                <a:sym typeface="Be Vietnam"/>
              </a:rPr>
              <a:t>• Tự động hóa tưới tiêu để tiết kiệm nước và thời gian của gia đình.</a:t>
            </a:r>
          </a:p>
          <a:p>
            <a:pPr algn="just">
              <a:lnSpc>
                <a:spcPts val="3078"/>
              </a:lnSpc>
            </a:pPr>
            <a:r>
              <a:rPr lang="en-US" sz="2198">
                <a:solidFill>
                  <a:srgbClr val="394B35"/>
                </a:solidFill>
                <a:latin typeface="Be Vietnam"/>
                <a:ea typeface="Be Vietnam"/>
                <a:cs typeface="Be Vietnam"/>
                <a:sym typeface="Be Vietnam"/>
              </a:rPr>
              <a:t> • Người trong nhà có thể giám sát từ xa qua smartphone</a:t>
            </a:r>
          </a:p>
          <a:p>
            <a:pPr algn="just">
              <a:lnSpc>
                <a:spcPts val="3078"/>
              </a:lnSpc>
            </a:pPr>
            <a:r>
              <a:rPr lang="en-US" sz="2198">
                <a:solidFill>
                  <a:srgbClr val="394B35"/>
                </a:solidFill>
                <a:latin typeface="Be Vietnam"/>
                <a:ea typeface="Be Vietnam"/>
                <a:cs typeface="Be Vietnam"/>
                <a:sym typeface="Be Vietnam"/>
              </a:rPr>
              <a:t>. • Dữ liệu thu thập liên tục giúp đưa ra quyết định tưới tiêu tốt hơn (ví dụ: tưới bằng này nước cho loại cây A thì là hợp lý,….).</a:t>
            </a:r>
          </a:p>
        </p:txBody>
      </p:sp>
      <p:sp>
        <p:nvSpPr>
          <p:cNvPr name="Freeform 35" id="35"/>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182443"/>
            <a:ext cx="18631689" cy="8692753"/>
          </a:xfrm>
          <a:custGeom>
            <a:avLst/>
            <a:gdLst/>
            <a:ahLst/>
            <a:cxnLst/>
            <a:rect r="r" b="b" t="t" l="l"/>
            <a:pathLst>
              <a:path h="8692753" w="18631689">
                <a:moveTo>
                  <a:pt x="0" y="0"/>
                </a:moveTo>
                <a:lnTo>
                  <a:pt x="18631689" y="0"/>
                </a:lnTo>
                <a:lnTo>
                  <a:pt x="18631689" y="8692753"/>
                </a:lnTo>
                <a:lnTo>
                  <a:pt x="0" y="8692753"/>
                </a:lnTo>
                <a:lnTo>
                  <a:pt x="0" y="0"/>
                </a:lnTo>
                <a:close/>
              </a:path>
            </a:pathLst>
          </a:custGeom>
          <a:blipFill>
            <a:blip r:embed="rId3"/>
            <a:stretch>
              <a:fillRect l="-154322" t="-71285" r="0" b="-71285"/>
            </a:stretch>
          </a:blipFill>
        </p:spPr>
      </p:sp>
      <p:grpSp>
        <p:nvGrpSpPr>
          <p:cNvPr name="Group 4" id="4"/>
          <p:cNvGrpSpPr/>
          <p:nvPr/>
        </p:nvGrpSpPr>
        <p:grpSpPr>
          <a:xfrm rot="0">
            <a:off x="1461099" y="2418991"/>
            <a:ext cx="15363712" cy="7213238"/>
            <a:chOff x="0" y="0"/>
            <a:chExt cx="4411073" cy="2070992"/>
          </a:xfrm>
        </p:grpSpPr>
        <p:sp>
          <p:nvSpPr>
            <p:cNvPr name="Freeform 5" id="5"/>
            <p:cNvSpPr/>
            <p:nvPr/>
          </p:nvSpPr>
          <p:spPr>
            <a:xfrm flipH="false" flipV="false" rot="0">
              <a:off x="0" y="0"/>
              <a:ext cx="4411073" cy="2070992"/>
            </a:xfrm>
            <a:custGeom>
              <a:avLst/>
              <a:gdLst/>
              <a:ahLst/>
              <a:cxnLst/>
              <a:rect r="r" b="b" t="t" l="l"/>
              <a:pathLst>
                <a:path h="2070992" w="4411073">
                  <a:moveTo>
                    <a:pt x="25699" y="0"/>
                  </a:moveTo>
                  <a:lnTo>
                    <a:pt x="4385374" y="0"/>
                  </a:lnTo>
                  <a:cubicBezTo>
                    <a:pt x="4392190" y="0"/>
                    <a:pt x="4398726" y="2708"/>
                    <a:pt x="4403546" y="7527"/>
                  </a:cubicBezTo>
                  <a:cubicBezTo>
                    <a:pt x="4408365" y="12347"/>
                    <a:pt x="4411073" y="18883"/>
                    <a:pt x="4411073" y="25699"/>
                  </a:cubicBezTo>
                  <a:lnTo>
                    <a:pt x="4411073" y="2045292"/>
                  </a:lnTo>
                  <a:cubicBezTo>
                    <a:pt x="4411073" y="2052108"/>
                    <a:pt x="4408365" y="2058645"/>
                    <a:pt x="4403546" y="2063465"/>
                  </a:cubicBezTo>
                  <a:cubicBezTo>
                    <a:pt x="4398726" y="2068284"/>
                    <a:pt x="4392190" y="2070992"/>
                    <a:pt x="4385374" y="2070992"/>
                  </a:cubicBezTo>
                  <a:lnTo>
                    <a:pt x="25699" y="2070992"/>
                  </a:lnTo>
                  <a:cubicBezTo>
                    <a:pt x="18883" y="2070992"/>
                    <a:pt x="12347" y="2068284"/>
                    <a:pt x="7527" y="2063465"/>
                  </a:cubicBezTo>
                  <a:cubicBezTo>
                    <a:pt x="2708" y="2058645"/>
                    <a:pt x="0" y="2052108"/>
                    <a:pt x="0" y="2045292"/>
                  </a:cubicBezTo>
                  <a:lnTo>
                    <a:pt x="0" y="25699"/>
                  </a:lnTo>
                  <a:cubicBezTo>
                    <a:pt x="0" y="18883"/>
                    <a:pt x="2708" y="12347"/>
                    <a:pt x="7527" y="7527"/>
                  </a:cubicBezTo>
                  <a:cubicBezTo>
                    <a:pt x="12347" y="2708"/>
                    <a:pt x="18883" y="0"/>
                    <a:pt x="25699" y="0"/>
                  </a:cubicBezTo>
                  <a:close/>
                </a:path>
              </a:pathLst>
            </a:custGeom>
            <a:solidFill>
              <a:srgbClr val="394B35"/>
            </a:solidFill>
          </p:spPr>
        </p:sp>
        <p:sp>
          <p:nvSpPr>
            <p:cNvPr name="TextBox 6" id="6"/>
            <p:cNvSpPr txBox="true"/>
            <p:nvPr/>
          </p:nvSpPr>
          <p:spPr>
            <a:xfrm>
              <a:off x="0" y="-28575"/>
              <a:ext cx="4411073" cy="2099567"/>
            </a:xfrm>
            <a:prstGeom prst="rect">
              <a:avLst/>
            </a:prstGeom>
          </p:spPr>
          <p:txBody>
            <a:bodyPr anchor="ctr" rtlCol="false" tIns="50800" lIns="50800" bIns="50800" rIns="50800"/>
            <a:lstStyle/>
            <a:p>
              <a:pPr algn="ctr">
                <a:lnSpc>
                  <a:spcPts val="2083"/>
                </a:lnSpc>
              </a:pPr>
            </a:p>
          </p:txBody>
        </p:sp>
      </p:grpSp>
      <p:grpSp>
        <p:nvGrpSpPr>
          <p:cNvPr name="Group 7" id="7"/>
          <p:cNvGrpSpPr/>
          <p:nvPr/>
        </p:nvGrpSpPr>
        <p:grpSpPr>
          <a:xfrm rot="0">
            <a:off x="6533026" y="1950241"/>
            <a:ext cx="4560857" cy="937501"/>
            <a:chOff x="0" y="0"/>
            <a:chExt cx="1006442" cy="206878"/>
          </a:xfrm>
        </p:grpSpPr>
        <p:sp>
          <p:nvSpPr>
            <p:cNvPr name="Freeform 8" id="8"/>
            <p:cNvSpPr/>
            <p:nvPr/>
          </p:nvSpPr>
          <p:spPr>
            <a:xfrm flipH="false" flipV="false" rot="0">
              <a:off x="0" y="0"/>
              <a:ext cx="1006442" cy="206878"/>
            </a:xfrm>
            <a:custGeom>
              <a:avLst/>
              <a:gdLst/>
              <a:ahLst/>
              <a:cxnLst/>
              <a:rect r="r" b="b" t="t" l="l"/>
              <a:pathLst>
                <a:path h="206878" w="1006442">
                  <a:moveTo>
                    <a:pt x="101848" y="0"/>
                  </a:moveTo>
                  <a:lnTo>
                    <a:pt x="904594" y="0"/>
                  </a:lnTo>
                  <a:cubicBezTo>
                    <a:pt x="931605" y="0"/>
                    <a:pt x="957511" y="10730"/>
                    <a:pt x="976611" y="29831"/>
                  </a:cubicBezTo>
                  <a:cubicBezTo>
                    <a:pt x="995711" y="48931"/>
                    <a:pt x="1006442" y="74836"/>
                    <a:pt x="1006442" y="101848"/>
                  </a:cubicBezTo>
                  <a:lnTo>
                    <a:pt x="1006442" y="105030"/>
                  </a:lnTo>
                  <a:cubicBezTo>
                    <a:pt x="1006442" y="132041"/>
                    <a:pt x="995711" y="157947"/>
                    <a:pt x="976611" y="177047"/>
                  </a:cubicBezTo>
                  <a:cubicBezTo>
                    <a:pt x="957511" y="196147"/>
                    <a:pt x="931605" y="206878"/>
                    <a:pt x="904594" y="206878"/>
                  </a:cubicBezTo>
                  <a:lnTo>
                    <a:pt x="101848" y="206878"/>
                  </a:lnTo>
                  <a:cubicBezTo>
                    <a:pt x="74836" y="206878"/>
                    <a:pt x="48931" y="196147"/>
                    <a:pt x="29831" y="177047"/>
                  </a:cubicBezTo>
                  <a:cubicBezTo>
                    <a:pt x="10730" y="157947"/>
                    <a:pt x="0" y="132041"/>
                    <a:pt x="0" y="105030"/>
                  </a:cubicBezTo>
                  <a:lnTo>
                    <a:pt x="0" y="101848"/>
                  </a:lnTo>
                  <a:cubicBezTo>
                    <a:pt x="0" y="74836"/>
                    <a:pt x="10730" y="48931"/>
                    <a:pt x="29831" y="29831"/>
                  </a:cubicBezTo>
                  <a:cubicBezTo>
                    <a:pt x="48931" y="10730"/>
                    <a:pt x="74836" y="0"/>
                    <a:pt x="101848" y="0"/>
                  </a:cubicBezTo>
                  <a:close/>
                </a:path>
              </a:pathLst>
            </a:custGeom>
            <a:solidFill>
              <a:srgbClr val="FFFFFB"/>
            </a:solidFill>
            <a:ln w="19050" cap="rnd">
              <a:solidFill>
                <a:srgbClr val="504E4E"/>
              </a:solidFill>
              <a:prstDash val="solid"/>
              <a:round/>
            </a:ln>
          </p:spPr>
        </p:sp>
        <p:sp>
          <p:nvSpPr>
            <p:cNvPr name="TextBox 9" id="9"/>
            <p:cNvSpPr txBox="true"/>
            <p:nvPr/>
          </p:nvSpPr>
          <p:spPr>
            <a:xfrm>
              <a:off x="0" y="-38100"/>
              <a:ext cx="1006442" cy="244978"/>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475316" y="-1847471"/>
            <a:ext cx="19107005" cy="3285746"/>
            <a:chOff x="0" y="0"/>
            <a:chExt cx="25476007" cy="4380995"/>
          </a:xfrm>
        </p:grpSpPr>
        <p:grpSp>
          <p:nvGrpSpPr>
            <p:cNvPr name="Group 11" id="11"/>
            <p:cNvGrpSpPr/>
            <p:nvPr/>
          </p:nvGrpSpPr>
          <p:grpSpPr>
            <a:xfrm rot="0">
              <a:off x="0" y="0"/>
              <a:ext cx="25476007" cy="4380995"/>
              <a:chOff x="0" y="0"/>
              <a:chExt cx="5032298" cy="865382"/>
            </a:xfrm>
          </p:grpSpPr>
          <p:sp>
            <p:nvSpPr>
              <p:cNvPr name="Freeform 12" id="12"/>
              <p:cNvSpPr/>
              <p:nvPr/>
            </p:nvSpPr>
            <p:spPr>
              <a:xfrm flipH="false" flipV="false" rot="0">
                <a:off x="0" y="0"/>
                <a:ext cx="5032298" cy="865382"/>
              </a:xfrm>
              <a:custGeom>
                <a:avLst/>
                <a:gdLst/>
                <a:ahLst/>
                <a:cxnLst/>
                <a:rect r="r" b="b" t="t" l="l"/>
                <a:pathLst>
                  <a:path h="865382" w="5032298">
                    <a:moveTo>
                      <a:pt x="0" y="0"/>
                    </a:moveTo>
                    <a:lnTo>
                      <a:pt x="5032298" y="0"/>
                    </a:lnTo>
                    <a:lnTo>
                      <a:pt x="5032298" y="865382"/>
                    </a:lnTo>
                    <a:lnTo>
                      <a:pt x="0" y="865382"/>
                    </a:lnTo>
                    <a:close/>
                  </a:path>
                </a:pathLst>
              </a:custGeom>
              <a:solidFill>
                <a:srgbClr val="394B35"/>
              </a:solidFill>
              <a:ln w="76200" cap="sq">
                <a:solidFill>
                  <a:srgbClr val="CB9CD9"/>
                </a:solidFill>
                <a:prstDash val="solid"/>
                <a:miter/>
              </a:ln>
            </p:spPr>
          </p:sp>
          <p:sp>
            <p:nvSpPr>
              <p:cNvPr name="TextBox 13" id="13"/>
              <p:cNvSpPr txBox="true"/>
              <p:nvPr/>
            </p:nvSpPr>
            <p:spPr>
              <a:xfrm>
                <a:off x="0" y="-38100"/>
                <a:ext cx="5032298" cy="903482"/>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4001152" y="2501510"/>
              <a:ext cx="3694045" cy="1850436"/>
              <a:chOff x="0" y="0"/>
              <a:chExt cx="729688" cy="365518"/>
            </a:xfrm>
          </p:grpSpPr>
          <p:sp>
            <p:nvSpPr>
              <p:cNvPr name="Freeform 15" id="15"/>
              <p:cNvSpPr/>
              <p:nvPr/>
            </p:nvSpPr>
            <p:spPr>
              <a:xfrm flipH="false" flipV="false" rot="0">
                <a:off x="0" y="0"/>
                <a:ext cx="729688" cy="365518"/>
              </a:xfrm>
              <a:custGeom>
                <a:avLst/>
                <a:gdLst/>
                <a:ahLst/>
                <a:cxnLst/>
                <a:rect r="r" b="b" t="t" l="l"/>
                <a:pathLst>
                  <a:path h="365518" w="729688">
                    <a:moveTo>
                      <a:pt x="0" y="0"/>
                    </a:moveTo>
                    <a:lnTo>
                      <a:pt x="729688" y="0"/>
                    </a:lnTo>
                    <a:lnTo>
                      <a:pt x="729688" y="365518"/>
                    </a:lnTo>
                    <a:lnTo>
                      <a:pt x="0" y="365518"/>
                    </a:lnTo>
                    <a:close/>
                  </a:path>
                </a:pathLst>
              </a:custGeom>
              <a:solidFill>
                <a:srgbClr val="A2B77B"/>
              </a:solidFill>
            </p:spPr>
          </p:sp>
          <p:sp>
            <p:nvSpPr>
              <p:cNvPr name="TextBox 16" id="16"/>
              <p:cNvSpPr txBox="true"/>
              <p:nvPr/>
            </p:nvSpPr>
            <p:spPr>
              <a:xfrm>
                <a:off x="0" y="-47625"/>
                <a:ext cx="729688" cy="413143"/>
              </a:xfrm>
              <a:prstGeom prst="rect">
                <a:avLst/>
              </a:prstGeom>
            </p:spPr>
            <p:txBody>
              <a:bodyPr anchor="ctr" rtlCol="false" tIns="50800" lIns="50800" bIns="50800" rIns="50800"/>
              <a:lstStyle/>
              <a:p>
                <a:pPr algn="ctr">
                  <a:lnSpc>
                    <a:spcPts val="3919"/>
                  </a:lnSpc>
                </a:pPr>
              </a:p>
            </p:txBody>
          </p:sp>
        </p:grpSp>
        <p:sp>
          <p:nvSpPr>
            <p:cNvPr name="TextBox 17" id="17"/>
            <p:cNvSpPr txBox="true"/>
            <p:nvPr/>
          </p:nvSpPr>
          <p:spPr>
            <a:xfrm rot="0">
              <a:off x="4854135" y="2765978"/>
              <a:ext cx="1988079" cy="1068917"/>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chung</a:t>
              </a:r>
            </a:p>
          </p:txBody>
        </p:sp>
        <p:sp>
          <p:nvSpPr>
            <p:cNvPr name="TextBox 18" id="18"/>
            <p:cNvSpPr txBox="true"/>
            <p:nvPr/>
          </p:nvSpPr>
          <p:spPr>
            <a:xfrm rot="0">
              <a:off x="8803971" y="2765978"/>
              <a:ext cx="4462330" cy="1615017"/>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&amp; công nghệ sử dụng</a:t>
              </a:r>
            </a:p>
          </p:txBody>
        </p:sp>
        <p:sp>
          <p:nvSpPr>
            <p:cNvPr name="TextBox 19" id="19"/>
            <p:cNvSpPr txBox="true"/>
            <p:nvPr/>
          </p:nvSpPr>
          <p:spPr>
            <a:xfrm rot="0">
              <a:off x="14089175" y="2765978"/>
              <a:ext cx="4054343" cy="1068917"/>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20" id="20"/>
            <p:cNvSpPr txBox="true"/>
            <p:nvPr/>
          </p:nvSpPr>
          <p:spPr>
            <a:xfrm rot="0">
              <a:off x="19388118" y="2765978"/>
              <a:ext cx="3591322" cy="1068917"/>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grpSp>
      <p:sp>
        <p:nvSpPr>
          <p:cNvPr name="TextBox 21" id="21"/>
          <p:cNvSpPr txBox="true"/>
          <p:nvPr/>
        </p:nvSpPr>
        <p:spPr>
          <a:xfrm rot="0">
            <a:off x="2033510" y="2600886"/>
            <a:ext cx="14122676" cy="6415165"/>
          </a:xfrm>
          <a:prstGeom prst="rect">
            <a:avLst/>
          </a:prstGeom>
        </p:spPr>
        <p:txBody>
          <a:bodyPr anchor="t" rtlCol="false" tIns="0" lIns="0" bIns="0" rIns="0">
            <a:spAutoFit/>
          </a:bodyPr>
          <a:lstStyle/>
          <a:p>
            <a:pPr algn="l">
              <a:lnSpc>
                <a:spcPts val="3408"/>
              </a:lnSpc>
            </a:pPr>
            <a:r>
              <a:rPr lang="en-US" sz="2434" b="true">
                <a:solidFill>
                  <a:srgbClr val="EFEFEF"/>
                </a:solidFill>
                <a:latin typeface="Be Vietnam Ultra-Bold"/>
                <a:ea typeface="Be Vietnam Ultra-Bold"/>
                <a:cs typeface="Be Vietnam Ultra-Bold"/>
                <a:sym typeface="Be Vietnam Ultra-Bold"/>
              </a:rPr>
              <a:t>Mục tiêu:</a:t>
            </a:r>
          </a:p>
          <a:p>
            <a:pPr algn="l">
              <a:lnSpc>
                <a:spcPts val="3408"/>
              </a:lnSpc>
            </a:pPr>
            <a:r>
              <a:rPr lang="en-US" sz="2434">
                <a:solidFill>
                  <a:srgbClr val="EFEFEF"/>
                </a:solidFill>
                <a:latin typeface="Be Vietnam"/>
                <a:ea typeface="Be Vietnam"/>
                <a:cs typeface="Be Vietnam"/>
                <a:sym typeface="Be Vietnam"/>
              </a:rPr>
              <a:t> Triển khai hệ thống tưới tiêu thông minh cho khu vườn hộ gia đình ≤ 40m², đảm bảo hiệu quả, tiết kiệm và dễ ứng dụng.</a:t>
            </a:r>
          </a:p>
          <a:p>
            <a:pPr algn="l">
              <a:lnSpc>
                <a:spcPts val="3408"/>
              </a:lnSpc>
            </a:pPr>
            <a:r>
              <a:rPr lang="en-US" sz="2434" b="true">
                <a:solidFill>
                  <a:srgbClr val="EFEFEF"/>
                </a:solidFill>
                <a:latin typeface="Be Vietnam Ultra-Bold"/>
                <a:ea typeface="Be Vietnam Ultra-Bold"/>
                <a:cs typeface="Be Vietnam Ultra-Bold"/>
                <a:sym typeface="Be Vietnam Ultra-Bold"/>
              </a:rPr>
              <a:t>a) Số lượng thiết bị:</a:t>
            </a:r>
          </a:p>
          <a:p>
            <a:pPr algn="l" marL="525599" indent="-262799" lvl="1">
              <a:lnSpc>
                <a:spcPts val="3408"/>
              </a:lnSpc>
              <a:buFont typeface="Arial"/>
              <a:buChar char="•"/>
            </a:pPr>
            <a:r>
              <a:rPr lang="en-US" sz="2434">
                <a:solidFill>
                  <a:srgbClr val="EFEFEF"/>
                </a:solidFill>
                <a:latin typeface="Be Vietnam"/>
                <a:ea typeface="Be Vietnam"/>
                <a:cs typeface="Be Vietnam"/>
                <a:sym typeface="Be Vietnam"/>
              </a:rPr>
              <a:t>Cảm biến: 1–2 cảm biến độ ẩm đất + 1 cảm biến mưa (đặt tại vị trí trọng yếu).</a:t>
            </a:r>
          </a:p>
          <a:p>
            <a:pPr algn="l" marL="525599" indent="-262799" lvl="1">
              <a:lnSpc>
                <a:spcPts val="3408"/>
              </a:lnSpc>
              <a:buFont typeface="Arial"/>
              <a:buChar char="•"/>
            </a:pPr>
            <a:r>
              <a:rPr lang="en-US" sz="2434">
                <a:solidFill>
                  <a:srgbClr val="EFEFEF"/>
                </a:solidFill>
                <a:latin typeface="Be Vietnam"/>
                <a:ea typeface="Be Vietnam"/>
                <a:cs typeface="Be Vietnam"/>
                <a:sym typeface="Be Vietnam"/>
              </a:rPr>
              <a:t>Cơ cấu chấp hành: 1 van nước điện từ hoặc 1 máy bơm mini (kết nối vòi nước/téc chứa).</a:t>
            </a:r>
          </a:p>
          <a:p>
            <a:pPr algn="l" marL="525599" indent="-262799" lvl="1">
              <a:lnSpc>
                <a:spcPts val="3408"/>
              </a:lnSpc>
              <a:buFont typeface="Arial"/>
              <a:buChar char="•"/>
            </a:pPr>
            <a:r>
              <a:rPr lang="en-US" sz="2434">
                <a:solidFill>
                  <a:srgbClr val="EFEFEF"/>
                </a:solidFill>
                <a:latin typeface="Be Vietnam"/>
                <a:ea typeface="Be Vietnam"/>
                <a:cs typeface="Be Vietnam"/>
                <a:sym typeface="Be Vietnam"/>
              </a:rPr>
              <a:t>Bộ điều khiển trung tâm: Vi điều khiển ESP32 có Wi-Fi, thu thập dữ liệu và điều khiển van/bơm.</a:t>
            </a:r>
          </a:p>
          <a:p>
            <a:pPr algn="l">
              <a:lnSpc>
                <a:spcPts val="3408"/>
              </a:lnSpc>
            </a:pPr>
            <a:r>
              <a:rPr lang="en-US" sz="2434" b="true">
                <a:solidFill>
                  <a:srgbClr val="EFEFEF"/>
                </a:solidFill>
                <a:latin typeface="Be Vietnam Ultra-Bold"/>
                <a:ea typeface="Be Vietnam Ultra-Bold"/>
                <a:cs typeface="Be Vietnam Ultra-Bold"/>
                <a:sym typeface="Be Vietnam Ultra-Bold"/>
              </a:rPr>
              <a:t>b) Quy mô mạng:</a:t>
            </a:r>
          </a:p>
          <a:p>
            <a:pPr algn="l" marL="525599" indent="-262799" lvl="1">
              <a:lnSpc>
                <a:spcPts val="3408"/>
              </a:lnSpc>
              <a:buFont typeface="Arial"/>
              <a:buChar char="•"/>
            </a:pPr>
            <a:r>
              <a:rPr lang="en-US" sz="2434">
                <a:solidFill>
                  <a:srgbClr val="EFEFEF"/>
                </a:solidFill>
                <a:latin typeface="Be Vietnam"/>
                <a:ea typeface="Be Vietnam"/>
                <a:cs typeface="Be Vietnam"/>
                <a:sym typeface="Be Vietnam"/>
              </a:rPr>
              <a:t>Hệ thống hoạt động cục bộ trong phạm vi hộ gia đình, kết nối qua mạng Wi-Fi sẵn có.</a:t>
            </a:r>
          </a:p>
          <a:p>
            <a:pPr algn="l">
              <a:lnSpc>
                <a:spcPts val="3408"/>
              </a:lnSpc>
            </a:pPr>
            <a:r>
              <a:rPr lang="en-US" sz="2434" b="true">
                <a:solidFill>
                  <a:srgbClr val="EFEFEF"/>
                </a:solidFill>
                <a:latin typeface="Be Vietnam Ultra-Bold"/>
                <a:ea typeface="Be Vietnam Ultra-Bold"/>
                <a:cs typeface="Be Vietnam Ultra-Bold"/>
                <a:sym typeface="Be Vietnam Ultra-Bold"/>
              </a:rPr>
              <a:t>c) Môi trường hoạt động:</a:t>
            </a:r>
          </a:p>
          <a:p>
            <a:pPr algn="l" marL="525599" indent="-262799" lvl="1">
              <a:lnSpc>
                <a:spcPts val="3408"/>
              </a:lnSpc>
              <a:buFont typeface="Arial"/>
              <a:buChar char="•"/>
            </a:pPr>
            <a:r>
              <a:rPr lang="en-US" sz="2434">
                <a:solidFill>
                  <a:srgbClr val="EFEFEF"/>
                </a:solidFill>
                <a:latin typeface="Be Vietnam"/>
                <a:ea typeface="Be Vietnam"/>
                <a:cs typeface="Be Vietnam"/>
                <a:sym typeface="Be Vietnam"/>
              </a:rPr>
              <a:t>Ngoài trời – quy mô nhỏ, chịu ảnh hưởng nắng, mưa, ẩm.</a:t>
            </a:r>
          </a:p>
          <a:p>
            <a:pPr algn="l" marL="525599" indent="-262799" lvl="1">
              <a:lnSpc>
                <a:spcPts val="3408"/>
              </a:lnSpc>
              <a:buFont typeface="Arial"/>
              <a:buChar char="•"/>
            </a:pPr>
            <a:r>
              <a:rPr lang="en-US" sz="2434">
                <a:solidFill>
                  <a:srgbClr val="EFEFEF"/>
                </a:solidFill>
                <a:latin typeface="Be Vietnam"/>
                <a:ea typeface="Be Vietnam"/>
                <a:cs typeface="Be Vietnam"/>
                <a:sym typeface="Be Vietnam"/>
              </a:rPr>
              <a:t>Giải pháp: sử dụng hộp nhựa chống nước, chọn cảm biến/van độ bền cao, đảm bảo bảo mật IoT.</a:t>
            </a:r>
          </a:p>
          <a:p>
            <a:pPr algn="l">
              <a:lnSpc>
                <a:spcPts val="3408"/>
              </a:lnSpc>
            </a:pPr>
          </a:p>
        </p:txBody>
      </p:sp>
      <p:sp>
        <p:nvSpPr>
          <p:cNvPr name="TextBox 22" id="22"/>
          <p:cNvSpPr txBox="true"/>
          <p:nvPr/>
        </p:nvSpPr>
        <p:spPr>
          <a:xfrm rot="0">
            <a:off x="6991876" y="2033408"/>
            <a:ext cx="3063606" cy="694966"/>
          </a:xfrm>
          <a:prstGeom prst="rect">
            <a:avLst/>
          </a:prstGeom>
        </p:spPr>
        <p:txBody>
          <a:bodyPr anchor="t" rtlCol="false" tIns="0" lIns="0" bIns="0" rIns="0">
            <a:spAutoFit/>
          </a:bodyPr>
          <a:lstStyle/>
          <a:p>
            <a:pPr algn="ctr">
              <a:lnSpc>
                <a:spcPts val="5765"/>
              </a:lnSpc>
            </a:pPr>
            <a:r>
              <a:rPr lang="en-US" sz="4118">
                <a:solidFill>
                  <a:srgbClr val="000000"/>
                </a:solidFill>
                <a:latin typeface="Anton"/>
                <a:ea typeface="Anton"/>
                <a:cs typeface="Anton"/>
                <a:sym typeface="Anton"/>
              </a:rPr>
              <a:t>PHẠM VI</a:t>
            </a:r>
          </a:p>
        </p:txBody>
      </p:sp>
      <p:sp>
        <p:nvSpPr>
          <p:cNvPr name="Freeform 23" id="23"/>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4">
              <a:extLst>
                <a:ext uri="{96DAC541-7B7A-43D3-8B79-37D633B846F1}">
                  <asvg:svgBlip xmlns:asvg="http://schemas.microsoft.com/office/drawing/2016/SVG/main" r:embed="rId5"/>
                </a:ext>
              </a:extLst>
            </a:blip>
            <a:stretch>
              <a:fillRect l="0" t="-51576"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511689"/>
            <a:ext cx="17713319" cy="9524676"/>
          </a:xfrm>
          <a:custGeom>
            <a:avLst/>
            <a:gdLst/>
            <a:ahLst/>
            <a:cxnLst/>
            <a:rect r="r" b="b" t="t" l="l"/>
            <a:pathLst>
              <a:path h="9524676" w="17713319">
                <a:moveTo>
                  <a:pt x="0" y="0"/>
                </a:moveTo>
                <a:lnTo>
                  <a:pt x="17713319" y="0"/>
                </a:lnTo>
                <a:lnTo>
                  <a:pt x="17713319" y="9524677"/>
                </a:lnTo>
                <a:lnTo>
                  <a:pt x="0" y="9524677"/>
                </a:lnTo>
                <a:lnTo>
                  <a:pt x="0" y="0"/>
                </a:lnTo>
                <a:close/>
              </a:path>
            </a:pathLst>
          </a:custGeom>
          <a:blipFill>
            <a:blip r:embed="rId3"/>
            <a:stretch>
              <a:fillRect l="-20834" t="0" r="0" b="0"/>
            </a:stretch>
          </a:blipFill>
        </p:spPr>
      </p:sp>
      <p:grpSp>
        <p:nvGrpSpPr>
          <p:cNvPr name="Group 4" id="4"/>
          <p:cNvGrpSpPr/>
          <p:nvPr/>
        </p:nvGrpSpPr>
        <p:grpSpPr>
          <a:xfrm rot="0">
            <a:off x="1879920" y="2110202"/>
            <a:ext cx="14746259" cy="7926163"/>
            <a:chOff x="0" y="0"/>
            <a:chExt cx="5029239" cy="2703233"/>
          </a:xfrm>
        </p:grpSpPr>
        <p:sp>
          <p:nvSpPr>
            <p:cNvPr name="Freeform 5" id="5"/>
            <p:cNvSpPr/>
            <p:nvPr/>
          </p:nvSpPr>
          <p:spPr>
            <a:xfrm flipH="false" flipV="false" rot="0">
              <a:off x="0" y="0"/>
              <a:ext cx="5029239" cy="2703233"/>
            </a:xfrm>
            <a:custGeom>
              <a:avLst/>
              <a:gdLst/>
              <a:ahLst/>
              <a:cxnLst/>
              <a:rect r="r" b="b" t="t" l="l"/>
              <a:pathLst>
                <a:path h="2703233" w="5029239">
                  <a:moveTo>
                    <a:pt x="26775" y="0"/>
                  </a:moveTo>
                  <a:lnTo>
                    <a:pt x="5002463" y="0"/>
                  </a:lnTo>
                  <a:cubicBezTo>
                    <a:pt x="5009565" y="0"/>
                    <a:pt x="5016375" y="2821"/>
                    <a:pt x="5021397" y="7842"/>
                  </a:cubicBezTo>
                  <a:cubicBezTo>
                    <a:pt x="5026418" y="12864"/>
                    <a:pt x="5029239" y="19674"/>
                    <a:pt x="5029239" y="26775"/>
                  </a:cubicBezTo>
                  <a:lnTo>
                    <a:pt x="5029239" y="2676457"/>
                  </a:lnTo>
                  <a:cubicBezTo>
                    <a:pt x="5029239" y="2683558"/>
                    <a:pt x="5026418" y="2690369"/>
                    <a:pt x="5021397" y="2695390"/>
                  </a:cubicBezTo>
                  <a:cubicBezTo>
                    <a:pt x="5016375" y="2700412"/>
                    <a:pt x="5009565" y="2703233"/>
                    <a:pt x="5002463" y="2703233"/>
                  </a:cubicBezTo>
                  <a:lnTo>
                    <a:pt x="26775" y="2703233"/>
                  </a:lnTo>
                  <a:cubicBezTo>
                    <a:pt x="19674" y="2703233"/>
                    <a:pt x="12864" y="2700412"/>
                    <a:pt x="7842" y="2695390"/>
                  </a:cubicBezTo>
                  <a:cubicBezTo>
                    <a:pt x="2821" y="2690369"/>
                    <a:pt x="0" y="2683558"/>
                    <a:pt x="0" y="2676457"/>
                  </a:cubicBezTo>
                  <a:lnTo>
                    <a:pt x="0" y="26775"/>
                  </a:lnTo>
                  <a:cubicBezTo>
                    <a:pt x="0" y="19674"/>
                    <a:pt x="2821" y="12864"/>
                    <a:pt x="7842" y="7842"/>
                  </a:cubicBezTo>
                  <a:cubicBezTo>
                    <a:pt x="12864" y="2821"/>
                    <a:pt x="19674" y="0"/>
                    <a:pt x="26775" y="0"/>
                  </a:cubicBezTo>
                  <a:close/>
                </a:path>
              </a:pathLst>
            </a:custGeom>
            <a:solidFill>
              <a:srgbClr val="394B35"/>
            </a:solidFill>
          </p:spPr>
        </p:sp>
        <p:sp>
          <p:nvSpPr>
            <p:cNvPr name="TextBox 6" id="6"/>
            <p:cNvSpPr txBox="true"/>
            <p:nvPr/>
          </p:nvSpPr>
          <p:spPr>
            <a:xfrm>
              <a:off x="0" y="-28575"/>
              <a:ext cx="5029239" cy="2731808"/>
            </a:xfrm>
            <a:prstGeom prst="rect">
              <a:avLst/>
            </a:prstGeom>
          </p:spPr>
          <p:txBody>
            <a:bodyPr anchor="ctr" rtlCol="false" tIns="50800" lIns="50800" bIns="50800" rIns="50800"/>
            <a:lstStyle/>
            <a:p>
              <a:pPr algn="ctr">
                <a:lnSpc>
                  <a:spcPts val="2083"/>
                </a:lnSpc>
              </a:pPr>
            </a:p>
          </p:txBody>
        </p:sp>
      </p:grpSp>
      <p:grpSp>
        <p:nvGrpSpPr>
          <p:cNvPr name="Group 7" id="7"/>
          <p:cNvGrpSpPr/>
          <p:nvPr/>
        </p:nvGrpSpPr>
        <p:grpSpPr>
          <a:xfrm rot="0">
            <a:off x="6049403" y="1588925"/>
            <a:ext cx="7100229" cy="1042554"/>
            <a:chOff x="0" y="0"/>
            <a:chExt cx="1968307" cy="289014"/>
          </a:xfrm>
        </p:grpSpPr>
        <p:sp>
          <p:nvSpPr>
            <p:cNvPr name="Freeform 8" id="8"/>
            <p:cNvSpPr/>
            <p:nvPr/>
          </p:nvSpPr>
          <p:spPr>
            <a:xfrm flipH="false" flipV="false" rot="0">
              <a:off x="0" y="0"/>
              <a:ext cx="1968307" cy="289014"/>
            </a:xfrm>
            <a:custGeom>
              <a:avLst/>
              <a:gdLst/>
              <a:ahLst/>
              <a:cxnLst/>
              <a:rect r="r" b="b" t="t" l="l"/>
              <a:pathLst>
                <a:path h="289014" w="1968307">
                  <a:moveTo>
                    <a:pt x="65423" y="0"/>
                  </a:moveTo>
                  <a:lnTo>
                    <a:pt x="1902885" y="0"/>
                  </a:lnTo>
                  <a:cubicBezTo>
                    <a:pt x="1939017" y="0"/>
                    <a:pt x="1968307" y="29291"/>
                    <a:pt x="1968307" y="65423"/>
                  </a:cubicBezTo>
                  <a:lnTo>
                    <a:pt x="1968307" y="223592"/>
                  </a:lnTo>
                  <a:cubicBezTo>
                    <a:pt x="1968307" y="259724"/>
                    <a:pt x="1939017" y="289014"/>
                    <a:pt x="1902885" y="289014"/>
                  </a:cubicBezTo>
                  <a:lnTo>
                    <a:pt x="65423" y="289014"/>
                  </a:lnTo>
                  <a:cubicBezTo>
                    <a:pt x="29291" y="289014"/>
                    <a:pt x="0" y="259724"/>
                    <a:pt x="0" y="223592"/>
                  </a:cubicBezTo>
                  <a:lnTo>
                    <a:pt x="0" y="65423"/>
                  </a:lnTo>
                  <a:cubicBezTo>
                    <a:pt x="0" y="29291"/>
                    <a:pt x="29291" y="0"/>
                    <a:pt x="65423" y="0"/>
                  </a:cubicBezTo>
                  <a:close/>
                </a:path>
              </a:pathLst>
            </a:custGeom>
            <a:solidFill>
              <a:srgbClr val="FFFFFB"/>
            </a:solidFill>
            <a:ln w="19050" cap="rnd">
              <a:solidFill>
                <a:srgbClr val="504E4E"/>
              </a:solidFill>
              <a:prstDash val="solid"/>
              <a:round/>
            </a:ln>
          </p:spPr>
        </p:sp>
        <p:sp>
          <p:nvSpPr>
            <p:cNvPr name="TextBox 9" id="9"/>
            <p:cNvSpPr txBox="true"/>
            <p:nvPr/>
          </p:nvSpPr>
          <p:spPr>
            <a:xfrm>
              <a:off x="0" y="-38100"/>
              <a:ext cx="1968307" cy="327114"/>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475316" y="-1847471"/>
            <a:ext cx="19107005" cy="3285746"/>
            <a:chOff x="0" y="0"/>
            <a:chExt cx="25476007" cy="4380995"/>
          </a:xfrm>
        </p:grpSpPr>
        <p:grpSp>
          <p:nvGrpSpPr>
            <p:cNvPr name="Group 11" id="11"/>
            <p:cNvGrpSpPr/>
            <p:nvPr/>
          </p:nvGrpSpPr>
          <p:grpSpPr>
            <a:xfrm rot="0">
              <a:off x="0" y="0"/>
              <a:ext cx="25476007" cy="4380995"/>
              <a:chOff x="0" y="0"/>
              <a:chExt cx="5032298" cy="865382"/>
            </a:xfrm>
          </p:grpSpPr>
          <p:sp>
            <p:nvSpPr>
              <p:cNvPr name="Freeform 12" id="12"/>
              <p:cNvSpPr/>
              <p:nvPr/>
            </p:nvSpPr>
            <p:spPr>
              <a:xfrm flipH="false" flipV="false" rot="0">
                <a:off x="0" y="0"/>
                <a:ext cx="5032298" cy="865382"/>
              </a:xfrm>
              <a:custGeom>
                <a:avLst/>
                <a:gdLst/>
                <a:ahLst/>
                <a:cxnLst/>
                <a:rect r="r" b="b" t="t" l="l"/>
                <a:pathLst>
                  <a:path h="865382" w="5032298">
                    <a:moveTo>
                      <a:pt x="0" y="0"/>
                    </a:moveTo>
                    <a:lnTo>
                      <a:pt x="5032298" y="0"/>
                    </a:lnTo>
                    <a:lnTo>
                      <a:pt x="5032298" y="865382"/>
                    </a:lnTo>
                    <a:lnTo>
                      <a:pt x="0" y="865382"/>
                    </a:lnTo>
                    <a:close/>
                  </a:path>
                </a:pathLst>
              </a:custGeom>
              <a:solidFill>
                <a:srgbClr val="394B35"/>
              </a:solidFill>
              <a:ln w="76200" cap="sq">
                <a:solidFill>
                  <a:srgbClr val="CB9CD9"/>
                </a:solidFill>
                <a:prstDash val="solid"/>
                <a:miter/>
              </a:ln>
            </p:spPr>
          </p:sp>
          <p:sp>
            <p:nvSpPr>
              <p:cNvPr name="TextBox 13" id="13"/>
              <p:cNvSpPr txBox="true"/>
              <p:nvPr/>
            </p:nvSpPr>
            <p:spPr>
              <a:xfrm>
                <a:off x="0" y="-38100"/>
                <a:ext cx="5032298" cy="903482"/>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4001152" y="2501510"/>
              <a:ext cx="3694045" cy="1850436"/>
              <a:chOff x="0" y="0"/>
              <a:chExt cx="729688" cy="365518"/>
            </a:xfrm>
          </p:grpSpPr>
          <p:sp>
            <p:nvSpPr>
              <p:cNvPr name="Freeform 15" id="15"/>
              <p:cNvSpPr/>
              <p:nvPr/>
            </p:nvSpPr>
            <p:spPr>
              <a:xfrm flipH="false" flipV="false" rot="0">
                <a:off x="0" y="0"/>
                <a:ext cx="729688" cy="365518"/>
              </a:xfrm>
              <a:custGeom>
                <a:avLst/>
                <a:gdLst/>
                <a:ahLst/>
                <a:cxnLst/>
                <a:rect r="r" b="b" t="t" l="l"/>
                <a:pathLst>
                  <a:path h="365518" w="729688">
                    <a:moveTo>
                      <a:pt x="0" y="0"/>
                    </a:moveTo>
                    <a:lnTo>
                      <a:pt x="729688" y="0"/>
                    </a:lnTo>
                    <a:lnTo>
                      <a:pt x="729688" y="365518"/>
                    </a:lnTo>
                    <a:lnTo>
                      <a:pt x="0" y="365518"/>
                    </a:lnTo>
                    <a:close/>
                  </a:path>
                </a:pathLst>
              </a:custGeom>
              <a:solidFill>
                <a:srgbClr val="A2B77B"/>
              </a:solidFill>
            </p:spPr>
          </p:sp>
          <p:sp>
            <p:nvSpPr>
              <p:cNvPr name="TextBox 16" id="16"/>
              <p:cNvSpPr txBox="true"/>
              <p:nvPr/>
            </p:nvSpPr>
            <p:spPr>
              <a:xfrm>
                <a:off x="0" y="-47625"/>
                <a:ext cx="729688" cy="413143"/>
              </a:xfrm>
              <a:prstGeom prst="rect">
                <a:avLst/>
              </a:prstGeom>
            </p:spPr>
            <p:txBody>
              <a:bodyPr anchor="ctr" rtlCol="false" tIns="50800" lIns="50800" bIns="50800" rIns="50800"/>
              <a:lstStyle/>
              <a:p>
                <a:pPr algn="ctr">
                  <a:lnSpc>
                    <a:spcPts val="3919"/>
                  </a:lnSpc>
                </a:pPr>
              </a:p>
            </p:txBody>
          </p:sp>
        </p:grpSp>
        <p:sp>
          <p:nvSpPr>
            <p:cNvPr name="TextBox 17" id="17"/>
            <p:cNvSpPr txBox="true"/>
            <p:nvPr/>
          </p:nvSpPr>
          <p:spPr>
            <a:xfrm rot="0">
              <a:off x="4854135" y="2765978"/>
              <a:ext cx="1988079" cy="1068917"/>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chung</a:t>
              </a:r>
            </a:p>
          </p:txBody>
        </p:sp>
        <p:sp>
          <p:nvSpPr>
            <p:cNvPr name="TextBox 18" id="18"/>
            <p:cNvSpPr txBox="true"/>
            <p:nvPr/>
          </p:nvSpPr>
          <p:spPr>
            <a:xfrm rot="0">
              <a:off x="8803971" y="2765978"/>
              <a:ext cx="4462330" cy="1615017"/>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&amp; công nghệ sử dụng</a:t>
              </a:r>
            </a:p>
          </p:txBody>
        </p:sp>
        <p:sp>
          <p:nvSpPr>
            <p:cNvPr name="TextBox 19" id="19"/>
            <p:cNvSpPr txBox="true"/>
            <p:nvPr/>
          </p:nvSpPr>
          <p:spPr>
            <a:xfrm rot="0">
              <a:off x="14089175" y="2765978"/>
              <a:ext cx="4054343" cy="1068917"/>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20" id="20"/>
            <p:cNvSpPr txBox="true"/>
            <p:nvPr/>
          </p:nvSpPr>
          <p:spPr>
            <a:xfrm rot="0">
              <a:off x="19388118" y="2765978"/>
              <a:ext cx="3591322" cy="1068917"/>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grpSp>
      <p:graphicFrame>
        <p:nvGraphicFramePr>
          <p:cNvPr name="Object 21" id="21"/>
          <p:cNvGraphicFramePr/>
          <p:nvPr/>
        </p:nvGraphicFramePr>
        <p:xfrm>
          <a:off x="2907600" y="2872986"/>
          <a:ext cx="5657850" cy="3771900"/>
        </p:xfrm>
        <a:graphic>
          <a:graphicData uri="http://schemas.openxmlformats.org/presentationml/2006/ole">
            <p:oleObj imgW="6781800" imgH="4902200" r:id="rId5" progId="Excel.Sheet.12" name="Worksheet">
              <p:embed/>
              <p:pic>
                <p:nvPicPr>
                  <p:cNvPr name="" id="0"/>
                  <p:cNvPicPr/>
                  <p:nvPr/>
                </p:nvPicPr>
                <p:blipFill>
                  <a:blip r:embed="rId4"/>
                  <a:stretch>
                    <a:fillRect/>
                  </a:stretch>
                </p:blipFill>
                <p:spPr>
                  <a:xfrm>
                    <a:off x="1270000" y="1270000"/>
                    <a:ext cx="1270000" cy="1270000"/>
                  </a:xfrm>
                  <a:prstGeom prst="rect"/>
                </p:spPr>
              </p:pic>
            </p:oleObj>
          </a:graphicData>
        </a:graphic>
      </p:graphicFrame>
      <p:sp>
        <p:nvSpPr>
          <p:cNvPr name="TextBox 22" id="22"/>
          <p:cNvSpPr txBox="true"/>
          <p:nvPr/>
        </p:nvSpPr>
        <p:spPr>
          <a:xfrm rot="0">
            <a:off x="7248433" y="1699092"/>
            <a:ext cx="4702168" cy="736496"/>
          </a:xfrm>
          <a:prstGeom prst="rect">
            <a:avLst/>
          </a:prstGeom>
        </p:spPr>
        <p:txBody>
          <a:bodyPr anchor="t" rtlCol="false" tIns="0" lIns="0" bIns="0" rIns="0">
            <a:spAutoFit/>
          </a:bodyPr>
          <a:lstStyle/>
          <a:p>
            <a:pPr algn="ctr">
              <a:lnSpc>
                <a:spcPts val="6013"/>
              </a:lnSpc>
            </a:pPr>
            <a:r>
              <a:rPr lang="en-US" sz="4295">
                <a:solidFill>
                  <a:srgbClr val="000000"/>
                </a:solidFill>
                <a:latin typeface="Anton"/>
                <a:ea typeface="Anton"/>
                <a:cs typeface="Anton"/>
                <a:sym typeface="Anton"/>
              </a:rPr>
              <a:t>TIÊU CHÍ</a:t>
            </a:r>
          </a:p>
        </p:txBody>
      </p:sp>
      <p:sp>
        <p:nvSpPr>
          <p:cNvPr name="Freeform 23" id="23"/>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6">
              <a:extLst>
                <a:ext uri="{96DAC541-7B7A-43D3-8B79-37D633B846F1}">
                  <asvg:svgBlip xmlns:asvg="http://schemas.microsoft.com/office/drawing/2016/SVG/main" r:embed="rId7"/>
                </a:ext>
              </a:extLst>
            </a:blip>
            <a:stretch>
              <a:fillRect l="0" t="-51576" r="0" b="0"/>
            </a:stretch>
          </a:blipFill>
        </p:spPr>
      </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213907"/>
            <a:chOff x="0" y="0"/>
            <a:chExt cx="5032298" cy="846461"/>
          </a:xfrm>
        </p:grpSpPr>
        <p:sp>
          <p:nvSpPr>
            <p:cNvPr name="Freeform 4" id="4"/>
            <p:cNvSpPr/>
            <p:nvPr/>
          </p:nvSpPr>
          <p:spPr>
            <a:xfrm flipH="false" flipV="false" rot="0">
              <a:off x="0" y="0"/>
              <a:ext cx="5032298" cy="846461"/>
            </a:xfrm>
            <a:custGeom>
              <a:avLst/>
              <a:gdLst/>
              <a:ahLst/>
              <a:cxnLst/>
              <a:rect r="r" b="b" t="t" l="l"/>
              <a:pathLst>
                <a:path h="846461" w="5032298">
                  <a:moveTo>
                    <a:pt x="0" y="0"/>
                  </a:moveTo>
                  <a:lnTo>
                    <a:pt x="5032298" y="0"/>
                  </a:lnTo>
                  <a:lnTo>
                    <a:pt x="5032298" y="846461"/>
                  </a:lnTo>
                  <a:lnTo>
                    <a:pt x="0" y="846461"/>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84561"/>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315729" y="0"/>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sp>
        <p:nvSpPr>
          <p:cNvPr name="Freeform 10" id="10"/>
          <p:cNvSpPr/>
          <p:nvPr/>
        </p:nvSpPr>
        <p:spPr>
          <a:xfrm flipH="false" flipV="false" rot="0">
            <a:off x="11411969" y="3375841"/>
            <a:ext cx="5822611" cy="6890664"/>
          </a:xfrm>
          <a:custGeom>
            <a:avLst/>
            <a:gdLst/>
            <a:ahLst/>
            <a:cxnLst/>
            <a:rect r="r" b="b" t="t" l="l"/>
            <a:pathLst>
              <a:path h="6890664" w="5822611">
                <a:moveTo>
                  <a:pt x="0" y="0"/>
                </a:moveTo>
                <a:lnTo>
                  <a:pt x="5822611" y="0"/>
                </a:lnTo>
                <a:lnTo>
                  <a:pt x="5822611" y="6890665"/>
                </a:lnTo>
                <a:lnTo>
                  <a:pt x="0" y="6890665"/>
                </a:lnTo>
                <a:lnTo>
                  <a:pt x="0" y="0"/>
                </a:lnTo>
                <a:close/>
              </a:path>
            </a:pathLst>
          </a:custGeom>
          <a:blipFill>
            <a:blip r:embed="rId5"/>
            <a:stretch>
              <a:fillRect l="0" t="0" r="0" b="0"/>
            </a:stretch>
          </a:blipFill>
        </p:spPr>
      </p:sp>
      <p:sp>
        <p:nvSpPr>
          <p:cNvPr name="TextBox 11" id="11"/>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2" id="12"/>
          <p:cNvSpPr txBox="true"/>
          <p:nvPr/>
        </p:nvSpPr>
        <p:spPr>
          <a:xfrm rot="0">
            <a:off x="6602978" y="315127"/>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13" id="13"/>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14" id="14"/>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15" id="15"/>
          <p:cNvSpPr txBox="true"/>
          <p:nvPr/>
        </p:nvSpPr>
        <p:spPr>
          <a:xfrm rot="0">
            <a:off x="335680" y="1564088"/>
            <a:ext cx="11708142" cy="1086074"/>
          </a:xfrm>
          <a:prstGeom prst="rect">
            <a:avLst/>
          </a:prstGeom>
        </p:spPr>
        <p:txBody>
          <a:bodyPr anchor="t" rtlCol="false" tIns="0" lIns="0" bIns="0" rIns="0">
            <a:spAutoFit/>
          </a:bodyPr>
          <a:lstStyle/>
          <a:p>
            <a:pPr algn="ctr">
              <a:lnSpc>
                <a:spcPts val="8912"/>
              </a:lnSpc>
            </a:pPr>
            <a:r>
              <a:rPr lang="en-US" sz="6366" b="true">
                <a:solidFill>
                  <a:srgbClr val="394B35"/>
                </a:solidFill>
                <a:latin typeface="Be Vietnam Ultra-Bold"/>
                <a:ea typeface="Be Vietnam Ultra-Bold"/>
                <a:cs typeface="Be Vietnam Ultra-Bold"/>
                <a:sym typeface="Be Vietnam Ultra-Bold"/>
              </a:rPr>
              <a:t> NGƯỜI DÙNG THIẾT BỊ LÀ AI?</a:t>
            </a:r>
          </a:p>
        </p:txBody>
      </p:sp>
      <p:sp>
        <p:nvSpPr>
          <p:cNvPr name="TextBox 16" id="16"/>
          <p:cNvSpPr txBox="true"/>
          <p:nvPr/>
        </p:nvSpPr>
        <p:spPr>
          <a:xfrm rot="0">
            <a:off x="12043822" y="1587140"/>
            <a:ext cx="4994534" cy="1553695"/>
          </a:xfrm>
          <a:prstGeom prst="rect">
            <a:avLst/>
          </a:prstGeom>
        </p:spPr>
        <p:txBody>
          <a:bodyPr anchor="t" rtlCol="false" tIns="0" lIns="0" bIns="0" rIns="0">
            <a:spAutoFit/>
          </a:bodyPr>
          <a:lstStyle/>
          <a:p>
            <a:pPr algn="ctr">
              <a:lnSpc>
                <a:spcPts val="9819"/>
              </a:lnSpc>
            </a:pPr>
            <a:r>
              <a:rPr lang="en-US" sz="7013" b="true">
                <a:solidFill>
                  <a:srgbClr val="394B35"/>
                </a:solidFill>
                <a:latin typeface="Be Vietnam Ultra-Bold"/>
                <a:ea typeface="Be Vietnam Ultra-Bold"/>
                <a:cs typeface="Be Vietnam Ultra-Bold"/>
                <a:sym typeface="Be Vietnam Ultra-Bold"/>
              </a:rPr>
              <a:t>Hộ gia đình</a:t>
            </a:r>
          </a:p>
        </p:txBody>
      </p:sp>
      <p:grpSp>
        <p:nvGrpSpPr>
          <p:cNvPr name="Group 17" id="17"/>
          <p:cNvGrpSpPr/>
          <p:nvPr/>
        </p:nvGrpSpPr>
        <p:grpSpPr>
          <a:xfrm rot="0">
            <a:off x="509396" y="2925750"/>
            <a:ext cx="11076289" cy="6914884"/>
            <a:chOff x="0" y="0"/>
            <a:chExt cx="2917212" cy="1821204"/>
          </a:xfrm>
        </p:grpSpPr>
        <p:sp>
          <p:nvSpPr>
            <p:cNvPr name="Freeform 18" id="18"/>
            <p:cNvSpPr/>
            <p:nvPr/>
          </p:nvSpPr>
          <p:spPr>
            <a:xfrm flipH="false" flipV="false" rot="0">
              <a:off x="0" y="0"/>
              <a:ext cx="2917212" cy="1821204"/>
            </a:xfrm>
            <a:custGeom>
              <a:avLst/>
              <a:gdLst/>
              <a:ahLst/>
              <a:cxnLst/>
              <a:rect r="r" b="b" t="t" l="l"/>
              <a:pathLst>
                <a:path h="1821204" w="2917212">
                  <a:moveTo>
                    <a:pt x="35647" y="0"/>
                  </a:moveTo>
                  <a:lnTo>
                    <a:pt x="2881565" y="0"/>
                  </a:lnTo>
                  <a:cubicBezTo>
                    <a:pt x="2901252" y="0"/>
                    <a:pt x="2917212" y="15960"/>
                    <a:pt x="2917212" y="35647"/>
                  </a:cubicBezTo>
                  <a:lnTo>
                    <a:pt x="2917212" y="1785557"/>
                  </a:lnTo>
                  <a:cubicBezTo>
                    <a:pt x="2917212" y="1805244"/>
                    <a:pt x="2901252" y="1821204"/>
                    <a:pt x="2881565" y="1821204"/>
                  </a:cubicBezTo>
                  <a:lnTo>
                    <a:pt x="35647" y="1821204"/>
                  </a:lnTo>
                  <a:cubicBezTo>
                    <a:pt x="15960" y="1821204"/>
                    <a:pt x="0" y="1805244"/>
                    <a:pt x="0" y="1785557"/>
                  </a:cubicBezTo>
                  <a:lnTo>
                    <a:pt x="0" y="35647"/>
                  </a:lnTo>
                  <a:cubicBezTo>
                    <a:pt x="0" y="15960"/>
                    <a:pt x="15960" y="0"/>
                    <a:pt x="35647" y="0"/>
                  </a:cubicBezTo>
                  <a:close/>
                </a:path>
              </a:pathLst>
            </a:custGeom>
            <a:solidFill>
              <a:srgbClr val="394B35"/>
            </a:solidFill>
          </p:spPr>
        </p:sp>
        <p:sp>
          <p:nvSpPr>
            <p:cNvPr name="TextBox 19" id="19"/>
            <p:cNvSpPr txBox="true"/>
            <p:nvPr/>
          </p:nvSpPr>
          <p:spPr>
            <a:xfrm>
              <a:off x="0" y="-28575"/>
              <a:ext cx="2917212" cy="1849779"/>
            </a:xfrm>
            <a:prstGeom prst="rect">
              <a:avLst/>
            </a:prstGeom>
          </p:spPr>
          <p:txBody>
            <a:bodyPr anchor="ctr" rtlCol="false" tIns="50800" lIns="50800" bIns="50800" rIns="50800"/>
            <a:lstStyle/>
            <a:p>
              <a:pPr algn="ctr">
                <a:lnSpc>
                  <a:spcPts val="2083"/>
                </a:lnSpc>
              </a:pPr>
            </a:p>
          </p:txBody>
        </p:sp>
      </p:grpSp>
      <p:sp>
        <p:nvSpPr>
          <p:cNvPr name="TextBox 20" id="20"/>
          <p:cNvSpPr txBox="true"/>
          <p:nvPr/>
        </p:nvSpPr>
        <p:spPr>
          <a:xfrm rot="0">
            <a:off x="683111" y="3183562"/>
            <a:ext cx="10057437" cy="1225550"/>
          </a:xfrm>
          <a:prstGeom prst="rect">
            <a:avLst/>
          </a:prstGeom>
        </p:spPr>
        <p:txBody>
          <a:bodyPr anchor="t" rtlCol="false" tIns="0" lIns="0" bIns="0" rIns="0">
            <a:spAutoFit/>
          </a:bodyPr>
          <a:lstStyle/>
          <a:p>
            <a:pPr algn="just">
              <a:lnSpc>
                <a:spcPts val="3249"/>
              </a:lnSpc>
              <a:spcBef>
                <a:spcPct val="0"/>
              </a:spcBef>
            </a:pPr>
            <a:r>
              <a:rPr lang="en-US" b="true" sz="2499" spc="-49">
                <a:solidFill>
                  <a:srgbClr val="FFFFFF"/>
                </a:solidFill>
                <a:latin typeface="Be Vietnam Ultra-Bold"/>
                <a:ea typeface="Be Vietnam Ultra-Bold"/>
                <a:cs typeface="Be Vietnam Ultra-Bold"/>
                <a:sym typeface="Be Vietnam Ultra-Bold"/>
              </a:rPr>
              <a:t>Đối tượng:</a:t>
            </a:r>
          </a:p>
          <a:p>
            <a:pPr algn="just">
              <a:lnSpc>
                <a:spcPts val="3249"/>
              </a:lnSpc>
              <a:spcBef>
                <a:spcPct val="0"/>
              </a:spcBef>
            </a:pPr>
            <a:r>
              <a:rPr lang="en-US" b="true" sz="2499" spc="-49">
                <a:solidFill>
                  <a:srgbClr val="FFFFFF"/>
                </a:solidFill>
                <a:latin typeface="Be Vietnam Medium"/>
                <a:ea typeface="Be Vietnam Medium"/>
                <a:cs typeface="Be Vietnam Medium"/>
                <a:sym typeface="Be Vietnam Medium"/>
              </a:rPr>
              <a:t> - </a:t>
            </a:r>
            <a:r>
              <a:rPr lang="en-US" sz="2499" spc="-49">
                <a:solidFill>
                  <a:srgbClr val="FFFFFF"/>
                </a:solidFill>
                <a:latin typeface="Be Vietnam"/>
                <a:ea typeface="Be Vietnam"/>
                <a:cs typeface="Be Vietnam"/>
                <a:sym typeface="Be Vietnam"/>
              </a:rPr>
              <a:t>Chủ nhà và các thành viên trong gia đình – không cần chuyên môn kỹ thuật, là người trực tiếp sử dụng và hưởng lợi từ hệ thống.</a:t>
            </a:r>
          </a:p>
        </p:txBody>
      </p:sp>
      <p:sp>
        <p:nvSpPr>
          <p:cNvPr name="TextBox 21" id="21"/>
          <p:cNvSpPr txBox="true"/>
          <p:nvPr/>
        </p:nvSpPr>
        <p:spPr>
          <a:xfrm rot="0">
            <a:off x="683111" y="4609137"/>
            <a:ext cx="10728857" cy="5321300"/>
          </a:xfrm>
          <a:prstGeom prst="rect">
            <a:avLst/>
          </a:prstGeom>
        </p:spPr>
        <p:txBody>
          <a:bodyPr anchor="t" rtlCol="false" tIns="0" lIns="0" bIns="0" rIns="0">
            <a:spAutoFit/>
          </a:bodyPr>
          <a:lstStyle/>
          <a:p>
            <a:pPr algn="just">
              <a:lnSpc>
                <a:spcPts val="3249"/>
              </a:lnSpc>
            </a:pPr>
            <a:r>
              <a:rPr lang="en-US" b="true" sz="2499" spc="-49">
                <a:solidFill>
                  <a:srgbClr val="FFFFFF"/>
                </a:solidFill>
                <a:latin typeface="Be Vietnam Medium"/>
                <a:ea typeface="Be Vietnam Medium"/>
                <a:cs typeface="Be Vietnam Medium"/>
                <a:sym typeface="Be Vietnam Medium"/>
              </a:rPr>
              <a:t>Yêu cầu chính:</a:t>
            </a:r>
          </a:p>
          <a:p>
            <a:pPr algn="just" marL="539749" indent="-269875" lvl="1">
              <a:lnSpc>
                <a:spcPts val="3249"/>
              </a:lnSpc>
              <a:buFont typeface="Arial"/>
              <a:buChar char="•"/>
            </a:pPr>
            <a:r>
              <a:rPr lang="en-US" b="true" sz="2499" spc="-49">
                <a:solidFill>
                  <a:srgbClr val="FFFFFF"/>
                </a:solidFill>
                <a:latin typeface="Be Vietnam Medium"/>
                <a:ea typeface="Be Vietnam Medium"/>
                <a:cs typeface="Be Vietnam Medium"/>
                <a:sym typeface="Be Vietnam Medium"/>
              </a:rPr>
              <a:t>Giao diện giám sát:</a:t>
            </a:r>
          </a:p>
          <a:p>
            <a:pPr algn="just" marL="1079499" indent="-359833" lvl="2">
              <a:lnSpc>
                <a:spcPts val="3249"/>
              </a:lnSpc>
              <a:buFont typeface="Arial"/>
              <a:buChar char="⚬"/>
            </a:pPr>
            <a:r>
              <a:rPr lang="en-US" sz="2499" spc="-49">
                <a:solidFill>
                  <a:srgbClr val="FFFFFF"/>
                </a:solidFill>
                <a:latin typeface="Be Vietnam"/>
                <a:ea typeface="Be Vietnam"/>
                <a:cs typeface="Be Vietnam"/>
                <a:sym typeface="Be Vietnam"/>
              </a:rPr>
              <a:t>Hiển thị độ ẩm đất theo thời gian thực, trạng thái van/máy bơm (Bật/Tắt).</a:t>
            </a:r>
          </a:p>
          <a:p>
            <a:pPr algn="just" marL="1079499" indent="-359833" lvl="2">
              <a:lnSpc>
                <a:spcPts val="3249"/>
              </a:lnSpc>
              <a:buFont typeface="Arial"/>
              <a:buChar char="⚬"/>
            </a:pPr>
            <a:r>
              <a:rPr lang="en-US" sz="2499" spc="-49">
                <a:solidFill>
                  <a:srgbClr val="FFFFFF"/>
                </a:solidFill>
                <a:latin typeface="Be Vietnam"/>
                <a:ea typeface="Be Vietnam"/>
                <a:cs typeface="Be Vietnam"/>
                <a:sym typeface="Be Vietnam"/>
              </a:rPr>
              <a:t>Thiết kế đơn giản, trực quan, dễ thao tác trên điện thoại.</a:t>
            </a:r>
          </a:p>
          <a:p>
            <a:pPr algn="just" marL="539749" indent="-269875" lvl="1">
              <a:lnSpc>
                <a:spcPts val="3249"/>
              </a:lnSpc>
              <a:buFont typeface="Arial"/>
              <a:buChar char="•"/>
            </a:pPr>
            <a:r>
              <a:rPr lang="en-US" b="true" sz="2499" spc="-49">
                <a:solidFill>
                  <a:srgbClr val="FFFFFF"/>
                </a:solidFill>
                <a:latin typeface="Be Vietnam Medium"/>
                <a:ea typeface="Be Vietnam Medium"/>
                <a:cs typeface="Be Vietnam Medium"/>
                <a:sym typeface="Be Vietnam Medium"/>
              </a:rPr>
              <a:t>Điều khiển:</a:t>
            </a:r>
          </a:p>
          <a:p>
            <a:pPr algn="just" marL="1079499" indent="-359833" lvl="2">
              <a:lnSpc>
                <a:spcPts val="3249"/>
              </a:lnSpc>
              <a:buFont typeface="Arial"/>
              <a:buChar char="⚬"/>
            </a:pPr>
            <a:r>
              <a:rPr lang="en-US" b="true" sz="2499" spc="-49">
                <a:solidFill>
                  <a:srgbClr val="FFFFFF"/>
                </a:solidFill>
                <a:latin typeface="Be Vietnam Medium"/>
                <a:ea typeface="Be Vietnam Medium"/>
                <a:cs typeface="Be Vietnam Medium"/>
                <a:sym typeface="Be Vietnam Medium"/>
              </a:rPr>
              <a:t>Có nút bấm lớn bật/tắt thủ công ngay lập tức.</a:t>
            </a:r>
          </a:p>
          <a:p>
            <a:pPr algn="just" marL="539749" indent="-269875" lvl="1">
              <a:lnSpc>
                <a:spcPts val="3249"/>
              </a:lnSpc>
              <a:buFont typeface="Arial"/>
              <a:buChar char="•"/>
            </a:pPr>
            <a:r>
              <a:rPr lang="en-US" b="true" sz="2499" spc="-49">
                <a:solidFill>
                  <a:srgbClr val="FFFFFF"/>
                </a:solidFill>
                <a:latin typeface="Be Vietnam Medium"/>
                <a:ea typeface="Be Vietnam Medium"/>
                <a:cs typeface="Be Vietnam Medium"/>
                <a:sym typeface="Be Vietnam Medium"/>
              </a:rPr>
              <a:t>Tự động hóa:</a:t>
            </a:r>
          </a:p>
          <a:p>
            <a:pPr algn="just" marL="1079499" indent="-359833" lvl="2">
              <a:lnSpc>
                <a:spcPts val="3249"/>
              </a:lnSpc>
              <a:buFont typeface="Arial"/>
              <a:buChar char="⚬"/>
            </a:pPr>
            <a:r>
              <a:rPr lang="en-US" b="true" sz="2499" spc="-49">
                <a:solidFill>
                  <a:srgbClr val="FFFFFF"/>
                </a:solidFill>
                <a:latin typeface="Be Vietnam Medium"/>
                <a:ea typeface="Be Vietnam Medium"/>
                <a:cs typeface="Be Vietnam Medium"/>
                <a:sym typeface="Be Vietnam Medium"/>
              </a:rPr>
              <a:t>Hệ thống hoạt động ở chế độ “cài đặt và quên đi” (set and forget) – tưới tự động khi đất khô.</a:t>
            </a:r>
          </a:p>
          <a:p>
            <a:pPr algn="just" marL="539749" indent="-269875" lvl="1">
              <a:lnSpc>
                <a:spcPts val="3249"/>
              </a:lnSpc>
              <a:buFont typeface="Arial"/>
              <a:buChar char="•"/>
            </a:pPr>
            <a:r>
              <a:rPr lang="en-US" b="true" sz="2499" spc="-49">
                <a:solidFill>
                  <a:srgbClr val="FFFFFF"/>
                </a:solidFill>
                <a:latin typeface="Be Vietnam Medium"/>
                <a:ea typeface="Be Vietnam Medium"/>
                <a:cs typeface="Be Vietnam Medium"/>
                <a:sym typeface="Be Vietnam Medium"/>
              </a:rPr>
              <a:t>Cảnh báo:</a:t>
            </a:r>
          </a:p>
          <a:p>
            <a:pPr algn="just" marL="1079499" indent="-359833" lvl="2">
              <a:lnSpc>
                <a:spcPts val="3249"/>
              </a:lnSpc>
              <a:buFont typeface="Arial"/>
              <a:buChar char="⚬"/>
            </a:pPr>
            <a:r>
              <a:rPr lang="en-US" b="true" sz="2499" spc="-49">
                <a:solidFill>
                  <a:srgbClr val="FFFFFF"/>
                </a:solidFill>
                <a:latin typeface="Be Vietnam Medium"/>
                <a:ea typeface="Be Vietnam Medium"/>
                <a:cs typeface="Be Vietnam Medium"/>
                <a:sym typeface="Be Vietnam Medium"/>
              </a:rPr>
              <a:t>Gửi thông báo khi mất kết nối hoặc đất khô quá lâu.</a:t>
            </a:r>
          </a:p>
          <a:p>
            <a:pPr algn="just">
              <a:lnSpc>
                <a:spcPts val="3249"/>
              </a:lnSpc>
              <a:spcBef>
                <a:spcPct val="0"/>
              </a:spcBef>
            </a:pPr>
          </a:p>
        </p:txBody>
      </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37707"/>
            <a:chOff x="0" y="0"/>
            <a:chExt cx="5032298" cy="826392"/>
          </a:xfrm>
        </p:grpSpPr>
        <p:sp>
          <p:nvSpPr>
            <p:cNvPr name="Freeform 4" id="4"/>
            <p:cNvSpPr/>
            <p:nvPr/>
          </p:nvSpPr>
          <p:spPr>
            <a:xfrm flipH="false" flipV="false" rot="0">
              <a:off x="0" y="0"/>
              <a:ext cx="5032298" cy="826392"/>
            </a:xfrm>
            <a:custGeom>
              <a:avLst/>
              <a:gdLst/>
              <a:ahLst/>
              <a:cxnLst/>
              <a:rect r="r" b="b" t="t" l="l"/>
              <a:pathLst>
                <a:path h="826392" w="5032298">
                  <a:moveTo>
                    <a:pt x="0" y="0"/>
                  </a:moveTo>
                  <a:lnTo>
                    <a:pt x="5032298" y="0"/>
                  </a:lnTo>
                  <a:lnTo>
                    <a:pt x="5032298" y="826392"/>
                  </a:lnTo>
                  <a:lnTo>
                    <a:pt x="0" y="826392"/>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64492"/>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315729" y="0"/>
            <a:ext cx="3921247" cy="1387827"/>
            <a:chOff x="0" y="0"/>
            <a:chExt cx="1032756" cy="365518"/>
          </a:xfrm>
        </p:grpSpPr>
        <p:sp>
          <p:nvSpPr>
            <p:cNvPr name="Freeform 7" id="7"/>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8" id="8"/>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9" id="9"/>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pSp>
        <p:nvGrpSpPr>
          <p:cNvPr name="Group 10" id="10"/>
          <p:cNvGrpSpPr/>
          <p:nvPr/>
        </p:nvGrpSpPr>
        <p:grpSpPr>
          <a:xfrm rot="0">
            <a:off x="10236976" y="2736363"/>
            <a:ext cx="8011833" cy="7149372"/>
            <a:chOff x="0" y="0"/>
            <a:chExt cx="2110112" cy="1882962"/>
          </a:xfrm>
        </p:grpSpPr>
        <p:sp>
          <p:nvSpPr>
            <p:cNvPr name="Freeform 11" id="11"/>
            <p:cNvSpPr/>
            <p:nvPr/>
          </p:nvSpPr>
          <p:spPr>
            <a:xfrm flipH="false" flipV="false" rot="0">
              <a:off x="0" y="0"/>
              <a:ext cx="2110112" cy="1882962"/>
            </a:xfrm>
            <a:custGeom>
              <a:avLst/>
              <a:gdLst/>
              <a:ahLst/>
              <a:cxnLst/>
              <a:rect r="r" b="b" t="t" l="l"/>
              <a:pathLst>
                <a:path h="1882962" w="2110112">
                  <a:moveTo>
                    <a:pt x="49282" y="0"/>
                  </a:moveTo>
                  <a:lnTo>
                    <a:pt x="2060830" y="0"/>
                  </a:lnTo>
                  <a:cubicBezTo>
                    <a:pt x="2073901" y="0"/>
                    <a:pt x="2086436" y="5192"/>
                    <a:pt x="2095678" y="14434"/>
                  </a:cubicBezTo>
                  <a:cubicBezTo>
                    <a:pt x="2104920" y="23676"/>
                    <a:pt x="2110112" y="36211"/>
                    <a:pt x="2110112" y="49282"/>
                  </a:cubicBezTo>
                  <a:lnTo>
                    <a:pt x="2110112" y="1833680"/>
                  </a:lnTo>
                  <a:cubicBezTo>
                    <a:pt x="2110112" y="1846750"/>
                    <a:pt x="2104920" y="1859286"/>
                    <a:pt x="2095678" y="1868528"/>
                  </a:cubicBezTo>
                  <a:cubicBezTo>
                    <a:pt x="2086436" y="1877770"/>
                    <a:pt x="2073901" y="1882962"/>
                    <a:pt x="2060830" y="1882962"/>
                  </a:cubicBezTo>
                  <a:lnTo>
                    <a:pt x="49282" y="1882962"/>
                  </a:lnTo>
                  <a:cubicBezTo>
                    <a:pt x="36211" y="1882962"/>
                    <a:pt x="23676" y="1877770"/>
                    <a:pt x="14434" y="1868528"/>
                  </a:cubicBezTo>
                  <a:cubicBezTo>
                    <a:pt x="5192" y="1859286"/>
                    <a:pt x="0" y="1846750"/>
                    <a:pt x="0" y="1833680"/>
                  </a:cubicBezTo>
                  <a:lnTo>
                    <a:pt x="0" y="49282"/>
                  </a:lnTo>
                  <a:cubicBezTo>
                    <a:pt x="0" y="36211"/>
                    <a:pt x="5192" y="23676"/>
                    <a:pt x="14434" y="14434"/>
                  </a:cubicBezTo>
                  <a:cubicBezTo>
                    <a:pt x="23676" y="5192"/>
                    <a:pt x="36211" y="0"/>
                    <a:pt x="49282" y="0"/>
                  </a:cubicBezTo>
                  <a:close/>
                </a:path>
              </a:pathLst>
            </a:custGeom>
            <a:solidFill>
              <a:srgbClr val="394B35"/>
            </a:solidFill>
          </p:spPr>
        </p:sp>
        <p:sp>
          <p:nvSpPr>
            <p:cNvPr name="TextBox 12" id="12"/>
            <p:cNvSpPr txBox="true"/>
            <p:nvPr/>
          </p:nvSpPr>
          <p:spPr>
            <a:xfrm>
              <a:off x="0" y="-28575"/>
              <a:ext cx="2110112" cy="1911537"/>
            </a:xfrm>
            <a:prstGeom prst="rect">
              <a:avLst/>
            </a:prstGeom>
          </p:spPr>
          <p:txBody>
            <a:bodyPr anchor="ctr" rtlCol="false" tIns="50800" lIns="50800" bIns="50800" rIns="50800"/>
            <a:lstStyle/>
            <a:p>
              <a:pPr algn="ctr">
                <a:lnSpc>
                  <a:spcPts val="2083"/>
                </a:lnSpc>
              </a:pPr>
            </a:p>
          </p:txBody>
        </p:sp>
      </p:grpSp>
      <p:sp>
        <p:nvSpPr>
          <p:cNvPr name="Freeform 13" id="13"/>
          <p:cNvSpPr/>
          <p:nvPr/>
        </p:nvSpPr>
        <p:spPr>
          <a:xfrm flipH="false" flipV="false" rot="0">
            <a:off x="0" y="3470337"/>
            <a:ext cx="10106802" cy="5787963"/>
          </a:xfrm>
          <a:custGeom>
            <a:avLst/>
            <a:gdLst/>
            <a:ahLst/>
            <a:cxnLst/>
            <a:rect r="r" b="b" t="t" l="l"/>
            <a:pathLst>
              <a:path h="5787963" w="10106802">
                <a:moveTo>
                  <a:pt x="0" y="0"/>
                </a:moveTo>
                <a:lnTo>
                  <a:pt x="10106802" y="0"/>
                </a:lnTo>
                <a:lnTo>
                  <a:pt x="10106802" y="5787963"/>
                </a:lnTo>
                <a:lnTo>
                  <a:pt x="0" y="5787963"/>
                </a:lnTo>
                <a:lnTo>
                  <a:pt x="0" y="0"/>
                </a:lnTo>
                <a:close/>
              </a:path>
            </a:pathLst>
          </a:custGeom>
          <a:blipFill>
            <a:blip r:embed="rId5"/>
            <a:stretch>
              <a:fillRect l="0" t="-5421" r="-4964" b="-197"/>
            </a:stretch>
          </a:blipFill>
        </p:spPr>
      </p:sp>
      <p:sp>
        <p:nvSpPr>
          <p:cNvPr name="TextBox 14" id="14"/>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5" id="15"/>
          <p:cNvSpPr txBox="true"/>
          <p:nvPr/>
        </p:nvSpPr>
        <p:spPr>
          <a:xfrm rot="0">
            <a:off x="6602978" y="315127"/>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16" id="16"/>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17" id="17"/>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18" id="18"/>
          <p:cNvSpPr txBox="true"/>
          <p:nvPr/>
        </p:nvSpPr>
        <p:spPr>
          <a:xfrm rot="0">
            <a:off x="335680" y="1564088"/>
            <a:ext cx="18771325" cy="1086074"/>
          </a:xfrm>
          <a:prstGeom prst="rect">
            <a:avLst/>
          </a:prstGeom>
        </p:spPr>
        <p:txBody>
          <a:bodyPr anchor="t" rtlCol="false" tIns="0" lIns="0" bIns="0" rIns="0">
            <a:spAutoFit/>
          </a:bodyPr>
          <a:lstStyle/>
          <a:p>
            <a:pPr algn="ctr">
              <a:lnSpc>
                <a:spcPts val="8912"/>
              </a:lnSpc>
            </a:pPr>
            <a:r>
              <a:rPr lang="en-US" sz="6366" b="true">
                <a:solidFill>
                  <a:srgbClr val="394B35"/>
                </a:solidFill>
                <a:latin typeface="Be Vietnam Ultra-Bold"/>
                <a:ea typeface="Be Vietnam Ultra-Bold"/>
                <a:cs typeface="Be Vietnam Ultra-Bold"/>
                <a:sym typeface="Be Vietnam Ultra-Bold"/>
              </a:rPr>
              <a:t>ĐẶC TẢ LUỒNG CÔNG VIỆC (USE-CASE)</a:t>
            </a:r>
          </a:p>
        </p:txBody>
      </p:sp>
      <p:sp>
        <p:nvSpPr>
          <p:cNvPr name="TextBox 19" id="19"/>
          <p:cNvSpPr txBox="true"/>
          <p:nvPr/>
        </p:nvSpPr>
        <p:spPr>
          <a:xfrm rot="0">
            <a:off x="10420128" y="2989182"/>
            <a:ext cx="7343722" cy="6731224"/>
          </a:xfrm>
          <a:prstGeom prst="rect">
            <a:avLst/>
          </a:prstGeom>
        </p:spPr>
        <p:txBody>
          <a:bodyPr anchor="t" rtlCol="false" tIns="0" lIns="0" bIns="0" rIns="0">
            <a:spAutoFit/>
          </a:bodyPr>
          <a:lstStyle/>
          <a:p>
            <a:pPr algn="just">
              <a:lnSpc>
                <a:spcPts val="2261"/>
              </a:lnSpc>
            </a:pPr>
            <a:r>
              <a:rPr lang="en-US" b="true" sz="1739" spc="-34">
                <a:solidFill>
                  <a:srgbClr val="FFFFFF"/>
                </a:solidFill>
                <a:latin typeface="Be Vietnam Ultra-Bold"/>
                <a:ea typeface="Be Vietnam Ultra-Bold"/>
                <a:cs typeface="Be Vietnam Ultra-Bold"/>
                <a:sym typeface="Be Vietnam Ultra-Bold"/>
              </a:rPr>
              <a:t>Các tác nhân chính (Actors):</a:t>
            </a:r>
          </a:p>
          <a:p>
            <a:pPr algn="just" marL="375632" indent="-187816" lvl="1">
              <a:lnSpc>
                <a:spcPts val="2261"/>
              </a:lnSpc>
              <a:buFont typeface="Arial"/>
              <a:buChar char="•"/>
            </a:pPr>
            <a:r>
              <a:rPr lang="en-US" sz="1739" spc="-34">
                <a:solidFill>
                  <a:srgbClr val="FFFFFF"/>
                </a:solidFill>
                <a:latin typeface="Be Vietnam"/>
                <a:ea typeface="Be Vietnam"/>
                <a:cs typeface="Be Vietnam"/>
                <a:sym typeface="Be Vietnam"/>
              </a:rPr>
              <a:t>Customer: Chủ nhà – xem dữ liệu, điều khiển, thiết lập quy tắc tự động.</a:t>
            </a:r>
          </a:p>
          <a:p>
            <a:pPr algn="just" marL="375632" indent="-187816" lvl="1">
              <a:lnSpc>
                <a:spcPts val="2261"/>
              </a:lnSpc>
              <a:buFont typeface="Arial"/>
              <a:buChar char="•"/>
            </a:pPr>
            <a:r>
              <a:rPr lang="en-US" sz="1739" spc="-34">
                <a:solidFill>
                  <a:srgbClr val="FFFFFF"/>
                </a:solidFill>
                <a:latin typeface="Be Vietnam"/>
                <a:ea typeface="Be Vietnam"/>
                <a:cs typeface="Be Vietnam"/>
                <a:sym typeface="Be Vietnam"/>
              </a:rPr>
              <a:t>IT/Admin: Quản lý và bảo trì hệ thống, cập nhật firmware từ xa, quản lý người dùng.</a:t>
            </a:r>
          </a:p>
          <a:p>
            <a:pPr algn="just" marL="375632" indent="-187816" lvl="1">
              <a:lnSpc>
                <a:spcPts val="2261"/>
              </a:lnSpc>
              <a:buFont typeface="Arial"/>
              <a:buChar char="•"/>
            </a:pPr>
            <a:r>
              <a:rPr lang="en-US" sz="1739" spc="-34">
                <a:solidFill>
                  <a:srgbClr val="FFFFFF"/>
                </a:solidFill>
                <a:latin typeface="Be Vietnam"/>
                <a:ea typeface="Be Vietnam"/>
                <a:cs typeface="Be Vietnam"/>
                <a:sym typeface="Be Vietnam"/>
              </a:rPr>
              <a:t>ERP/MES: Phần mềm bên ngoài (Google Sheets, hệ thống Smart Home) – đồng bộ dữ liệu qua API.</a:t>
            </a:r>
          </a:p>
          <a:p>
            <a:pPr algn="just" marL="375632" indent="-187816" lvl="1">
              <a:lnSpc>
                <a:spcPts val="2261"/>
              </a:lnSpc>
              <a:buFont typeface="Arial"/>
              <a:buChar char="•"/>
            </a:pPr>
            <a:r>
              <a:rPr lang="en-US" sz="1739" spc="-34">
                <a:solidFill>
                  <a:srgbClr val="FFFFFF"/>
                </a:solidFill>
                <a:latin typeface="Be Vietnam"/>
                <a:ea typeface="Be Vietnam"/>
                <a:cs typeface="Be Vietnam"/>
                <a:sym typeface="Be Vietnam"/>
              </a:rPr>
              <a:t>Cảm biến/ESP board: Thu thập dữ liệu độ ẩm, gửi về hệ thống.</a:t>
            </a:r>
          </a:p>
          <a:p>
            <a:pPr algn="just" marL="375632" indent="-187816" lvl="1">
              <a:lnSpc>
                <a:spcPts val="2261"/>
              </a:lnSpc>
              <a:buFont typeface="Arial"/>
              <a:buChar char="•"/>
            </a:pPr>
            <a:r>
              <a:rPr lang="en-US" sz="1739" spc="-34">
                <a:solidFill>
                  <a:srgbClr val="FFFFFF"/>
                </a:solidFill>
                <a:latin typeface="Be Vietnam"/>
                <a:ea typeface="Be Vietnam"/>
                <a:cs typeface="Be Vietnam"/>
                <a:sym typeface="Be Vietnam"/>
              </a:rPr>
              <a:t>Máy bơm: Nhận lệnh bật/tắt để tưới cây.</a:t>
            </a:r>
          </a:p>
          <a:p>
            <a:pPr algn="just">
              <a:lnSpc>
                <a:spcPts val="2261"/>
              </a:lnSpc>
            </a:pPr>
            <a:r>
              <a:rPr lang="en-US" b="true" sz="1739" spc="-34">
                <a:solidFill>
                  <a:srgbClr val="FFFFFF"/>
                </a:solidFill>
                <a:latin typeface="Be Vietnam Ultra-Bold"/>
                <a:ea typeface="Be Vietnam Ultra-Bold"/>
                <a:cs typeface="Be Vietnam Ultra-Bold"/>
                <a:sym typeface="Be Vietnam Ultra-Bold"/>
              </a:rPr>
              <a:t>Các Use-case chính:</a:t>
            </a:r>
          </a:p>
          <a:p>
            <a:pPr algn="just" marL="375632" indent="-187816" lvl="1">
              <a:lnSpc>
                <a:spcPts val="2261"/>
              </a:lnSpc>
              <a:buAutoNum type="arabicPeriod" startAt="1"/>
            </a:pPr>
            <a:r>
              <a:rPr lang="en-US" b="true" sz="1739" spc="-34">
                <a:solidFill>
                  <a:srgbClr val="FFFFFF"/>
                </a:solidFill>
                <a:latin typeface="Be Vietnam Medium"/>
                <a:ea typeface="Be Vietnam Medium"/>
                <a:cs typeface="Be Vietnam Medium"/>
                <a:sym typeface="Be Vietnam Medium"/>
              </a:rPr>
              <a:t>Xem số liệu thời gian thực: Độ ẩm đất, trạng thái bơm.</a:t>
            </a:r>
          </a:p>
          <a:p>
            <a:pPr algn="just" marL="375632" indent="-187816" lvl="1">
              <a:lnSpc>
                <a:spcPts val="2261"/>
              </a:lnSpc>
              <a:buAutoNum type="arabicPeriod" startAt="1"/>
            </a:pPr>
            <a:r>
              <a:rPr lang="en-US" b="true" sz="1739" spc="-34">
                <a:solidFill>
                  <a:srgbClr val="FFFFFF"/>
                </a:solidFill>
                <a:latin typeface="Be Vietnam Medium"/>
                <a:ea typeface="Be Vietnam Medium"/>
                <a:cs typeface="Be Vietnam Medium"/>
                <a:sym typeface="Be Vietnam Medium"/>
              </a:rPr>
              <a:t>Xem lịch sử &amp; xu hướng: Biểu đồ độ ẩm, lịch tưới trong 7 ngày qua.</a:t>
            </a:r>
          </a:p>
          <a:p>
            <a:pPr algn="just" marL="375632" indent="-187816" lvl="1">
              <a:lnSpc>
                <a:spcPts val="2261"/>
              </a:lnSpc>
              <a:buAutoNum type="arabicPeriod" startAt="1"/>
            </a:pPr>
            <a:r>
              <a:rPr lang="en-US" b="true" sz="1739" spc="-34">
                <a:solidFill>
                  <a:srgbClr val="FFFFFF"/>
                </a:solidFill>
                <a:latin typeface="Be Vietnam Medium"/>
                <a:ea typeface="Be Vietnam Medium"/>
                <a:cs typeface="Be Vietnam Medium"/>
                <a:sym typeface="Be Vietnam Medium"/>
              </a:rPr>
              <a:t>Điều khiển thủ công: Bật/Tắt bơm nước tức thì.</a:t>
            </a:r>
          </a:p>
          <a:p>
            <a:pPr algn="just" marL="375632" indent="-187816" lvl="1">
              <a:lnSpc>
                <a:spcPts val="2261"/>
              </a:lnSpc>
              <a:buAutoNum type="arabicPeriod" startAt="1"/>
            </a:pPr>
            <a:r>
              <a:rPr lang="en-US" b="true" sz="1739" spc="-34">
                <a:solidFill>
                  <a:srgbClr val="FFFFFF"/>
                </a:solidFill>
                <a:latin typeface="Be Vietnam Medium"/>
                <a:ea typeface="Be Vietnam Medium"/>
                <a:cs typeface="Be Vietnam Medium"/>
                <a:sym typeface="Be Vietnam Medium"/>
              </a:rPr>
              <a:t>Thiết lập quy tắc tự động: Ví dụ “Độ ẩm &lt; 40% → tưới 5 phút.”</a:t>
            </a:r>
          </a:p>
          <a:p>
            <a:pPr algn="just" marL="375632" indent="-187816" lvl="1">
              <a:lnSpc>
                <a:spcPts val="2261"/>
              </a:lnSpc>
              <a:buAutoNum type="arabicPeriod" startAt="1"/>
            </a:pPr>
            <a:r>
              <a:rPr lang="en-US" b="true" sz="1739" spc="-34">
                <a:solidFill>
                  <a:srgbClr val="FFFFFF"/>
                </a:solidFill>
                <a:latin typeface="Be Vietnam Medium"/>
                <a:ea typeface="Be Vietnam Medium"/>
                <a:cs typeface="Be Vietnam Medium"/>
                <a:sym typeface="Be Vietnam Medium"/>
              </a:rPr>
              <a:t>Lập lịch tưới: Theo giờ cố định mỗi ngày.</a:t>
            </a:r>
          </a:p>
          <a:p>
            <a:pPr algn="just" marL="375632" indent="-187816" lvl="1">
              <a:lnSpc>
                <a:spcPts val="2261"/>
              </a:lnSpc>
              <a:buAutoNum type="arabicPeriod" startAt="1"/>
            </a:pPr>
            <a:r>
              <a:rPr lang="en-US" b="true" sz="1739" spc="-34">
                <a:solidFill>
                  <a:srgbClr val="FFFFFF"/>
                </a:solidFill>
                <a:latin typeface="Be Vietnam Medium"/>
                <a:ea typeface="Be Vietnam Medium"/>
                <a:cs typeface="Be Vietnam Medium"/>
                <a:sym typeface="Be Vietnam Medium"/>
              </a:rPr>
              <a:t>Thêm &amp; cấu hình thiết bị: Cảm biến hoặc máy bơm mới.</a:t>
            </a:r>
          </a:p>
          <a:p>
            <a:pPr algn="just" marL="375632" indent="-187816" lvl="1">
              <a:lnSpc>
                <a:spcPts val="2261"/>
              </a:lnSpc>
              <a:buAutoNum type="arabicPeriod" startAt="1"/>
            </a:pPr>
            <a:r>
              <a:rPr lang="en-US" b="true" sz="1739" spc="-34">
                <a:solidFill>
                  <a:srgbClr val="FFFFFF"/>
                </a:solidFill>
                <a:latin typeface="Be Vietnam Medium"/>
                <a:ea typeface="Be Vietnam Medium"/>
                <a:cs typeface="Be Vietnam Medium"/>
                <a:sym typeface="Be Vietnam Medium"/>
              </a:rPr>
              <a:t>Nhận cảnh báo: Khi đất khô, mất kết nối hoặc bơm lỗi.</a:t>
            </a:r>
          </a:p>
          <a:p>
            <a:pPr algn="just" marL="375632" indent="-187816" lvl="1">
              <a:lnSpc>
                <a:spcPts val="2261"/>
              </a:lnSpc>
              <a:buAutoNum type="arabicPeriod" startAt="1"/>
            </a:pPr>
            <a:r>
              <a:rPr lang="en-US" b="true" sz="1739" spc="-34">
                <a:solidFill>
                  <a:srgbClr val="FFFFFF"/>
                </a:solidFill>
                <a:latin typeface="Be Vietnam Medium"/>
                <a:ea typeface="Be Vietnam Medium"/>
                <a:cs typeface="Be Vietnam Medium"/>
                <a:sym typeface="Be Vietnam Medium"/>
              </a:rPr>
              <a:t>Quản lý người dùng &amp; quyền hạn: Tạo/sửa tài khoản, phân quyền truy cập.</a:t>
            </a:r>
          </a:p>
          <a:p>
            <a:pPr algn="just" marL="375632" indent="-187816" lvl="1">
              <a:lnSpc>
                <a:spcPts val="2261"/>
              </a:lnSpc>
              <a:buAutoNum type="arabicPeriod" startAt="1"/>
            </a:pPr>
            <a:r>
              <a:rPr lang="en-US" b="true" sz="1739" spc="-34">
                <a:solidFill>
                  <a:srgbClr val="FFFFFF"/>
                </a:solidFill>
                <a:latin typeface="Be Vietnam Medium"/>
                <a:ea typeface="Be Vietnam Medium"/>
                <a:cs typeface="Be Vietnam Medium"/>
                <a:sym typeface="Be Vietnam Medium"/>
              </a:rPr>
              <a:t>Cập nhật phần mềm từ xa (OTA): Nâng cấp firmware cho ESP qua Internet.</a:t>
            </a:r>
          </a:p>
          <a:p>
            <a:pPr algn="just" marL="375632" indent="-187816" lvl="1">
              <a:lnSpc>
                <a:spcPts val="2261"/>
              </a:lnSpc>
              <a:buAutoNum type="arabicPeriod" startAt="1"/>
            </a:pPr>
            <a:r>
              <a:rPr lang="en-US" b="true" sz="1739" spc="-34">
                <a:solidFill>
                  <a:srgbClr val="FFFFFF"/>
                </a:solidFill>
                <a:latin typeface="Be Vietnam Medium"/>
                <a:ea typeface="Be Vietnam Medium"/>
                <a:cs typeface="Be Vietnam Medium"/>
                <a:sym typeface="Be Vietnam Medium"/>
              </a:rPr>
              <a:t>Xuất &amp; đồng bộ dữ liệu: Gửi dữ liệu cảm biến đến hệ thống ngoài để phân tích.</a:t>
            </a:r>
          </a:p>
          <a:p>
            <a:pPr algn="just">
              <a:lnSpc>
                <a:spcPts val="2261"/>
              </a:lnSpc>
              <a:spcBef>
                <a:spcPct val="0"/>
              </a:spcBef>
            </a:pPr>
          </a:p>
        </p:txBody>
      </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FFFB"/>
        </a:solidFill>
      </p:bgPr>
    </p:bg>
    <p:spTree>
      <p:nvGrpSpPr>
        <p:cNvPr id="1" name=""/>
        <p:cNvGrpSpPr/>
        <p:nvPr/>
      </p:nvGrpSpPr>
      <p:grpSpPr>
        <a:xfrm>
          <a:off x="0" y="0"/>
          <a:ext cx="0" cy="0"/>
          <a:chOff x="0" y="0"/>
          <a:chExt cx="0" cy="0"/>
        </a:xfrm>
      </p:grpSpPr>
      <p:grpSp>
        <p:nvGrpSpPr>
          <p:cNvPr name="Group 2" id="2"/>
          <p:cNvGrpSpPr/>
          <p:nvPr/>
        </p:nvGrpSpPr>
        <p:grpSpPr>
          <a:xfrm rot="0">
            <a:off x="0" y="-1754594"/>
            <a:ext cx="19107005" cy="3142421"/>
            <a:chOff x="0" y="0"/>
            <a:chExt cx="5032298" cy="827634"/>
          </a:xfrm>
        </p:grpSpPr>
        <p:sp>
          <p:nvSpPr>
            <p:cNvPr name="Freeform 3" id="3"/>
            <p:cNvSpPr/>
            <p:nvPr/>
          </p:nvSpPr>
          <p:spPr>
            <a:xfrm flipH="false" flipV="false" rot="0">
              <a:off x="0" y="0"/>
              <a:ext cx="5032298" cy="827634"/>
            </a:xfrm>
            <a:custGeom>
              <a:avLst/>
              <a:gdLst/>
              <a:ahLst/>
              <a:cxnLst/>
              <a:rect r="r" b="b" t="t" l="l"/>
              <a:pathLst>
                <a:path h="827634" w="5032298">
                  <a:moveTo>
                    <a:pt x="0" y="0"/>
                  </a:moveTo>
                  <a:lnTo>
                    <a:pt x="5032298" y="0"/>
                  </a:lnTo>
                  <a:lnTo>
                    <a:pt x="5032298" y="827634"/>
                  </a:lnTo>
                  <a:lnTo>
                    <a:pt x="0" y="827634"/>
                  </a:lnTo>
                  <a:close/>
                </a:path>
              </a:pathLst>
            </a:custGeom>
            <a:solidFill>
              <a:srgbClr val="394B35"/>
            </a:solidFill>
            <a:ln w="76200" cap="sq">
              <a:solidFill>
                <a:srgbClr val="CB9CD9"/>
              </a:solidFill>
              <a:prstDash val="solid"/>
              <a:miter/>
            </a:ln>
          </p:spPr>
        </p:sp>
        <p:sp>
          <p:nvSpPr>
            <p:cNvPr name="TextBox 4" id="4"/>
            <p:cNvSpPr txBox="true"/>
            <p:nvPr/>
          </p:nvSpPr>
          <p:spPr>
            <a:xfrm>
              <a:off x="0" y="-38100"/>
              <a:ext cx="5032298" cy="865734"/>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315729" y="0"/>
            <a:ext cx="3921247" cy="1387827"/>
            <a:chOff x="0" y="0"/>
            <a:chExt cx="1032756" cy="365518"/>
          </a:xfrm>
        </p:grpSpPr>
        <p:sp>
          <p:nvSpPr>
            <p:cNvPr name="Freeform 6" id="6"/>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7" id="7"/>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8" id="8"/>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sp>
        <p:nvSpPr>
          <p:cNvPr name="Freeform 9" id="9"/>
          <p:cNvSpPr/>
          <p:nvPr/>
        </p:nvSpPr>
        <p:spPr>
          <a:xfrm flipH="false" flipV="false" rot="0">
            <a:off x="0" y="1509366"/>
            <a:ext cx="18288000" cy="8777634"/>
          </a:xfrm>
          <a:custGeom>
            <a:avLst/>
            <a:gdLst/>
            <a:ahLst/>
            <a:cxnLst/>
            <a:rect r="r" b="b" t="t" l="l"/>
            <a:pathLst>
              <a:path h="8777634" w="18288000">
                <a:moveTo>
                  <a:pt x="0" y="0"/>
                </a:moveTo>
                <a:lnTo>
                  <a:pt x="18288000" y="0"/>
                </a:lnTo>
                <a:lnTo>
                  <a:pt x="18288000" y="8777634"/>
                </a:lnTo>
                <a:lnTo>
                  <a:pt x="0" y="8777634"/>
                </a:lnTo>
                <a:lnTo>
                  <a:pt x="0" y="0"/>
                </a:lnTo>
                <a:close/>
              </a:path>
            </a:pathLst>
          </a:custGeom>
          <a:blipFill>
            <a:blip r:embed="rId4">
              <a:alphaModFix amt="77000"/>
            </a:blip>
            <a:stretch>
              <a:fillRect l="0" t="-23051" r="0" b="-23051"/>
            </a:stretch>
          </a:blipFill>
        </p:spPr>
      </p:sp>
      <p:grpSp>
        <p:nvGrpSpPr>
          <p:cNvPr name="Group 10" id="10"/>
          <p:cNvGrpSpPr/>
          <p:nvPr/>
        </p:nvGrpSpPr>
        <p:grpSpPr>
          <a:xfrm rot="0">
            <a:off x="0" y="1387827"/>
            <a:ext cx="18288000" cy="9311661"/>
            <a:chOff x="0" y="0"/>
            <a:chExt cx="4816593" cy="2452454"/>
          </a:xfrm>
        </p:grpSpPr>
        <p:sp>
          <p:nvSpPr>
            <p:cNvPr name="Freeform 11" id="11"/>
            <p:cNvSpPr/>
            <p:nvPr/>
          </p:nvSpPr>
          <p:spPr>
            <a:xfrm flipH="false" flipV="false" rot="0">
              <a:off x="0" y="0"/>
              <a:ext cx="4816592" cy="2452454"/>
            </a:xfrm>
            <a:custGeom>
              <a:avLst/>
              <a:gdLst/>
              <a:ahLst/>
              <a:cxnLst/>
              <a:rect r="r" b="b" t="t" l="l"/>
              <a:pathLst>
                <a:path h="2452454" w="4816592">
                  <a:moveTo>
                    <a:pt x="0" y="0"/>
                  </a:moveTo>
                  <a:lnTo>
                    <a:pt x="4816592" y="0"/>
                  </a:lnTo>
                  <a:lnTo>
                    <a:pt x="4816592" y="2452454"/>
                  </a:lnTo>
                  <a:lnTo>
                    <a:pt x="0" y="2452454"/>
                  </a:lnTo>
                  <a:close/>
                </a:path>
              </a:pathLst>
            </a:custGeom>
            <a:solidFill>
              <a:srgbClr val="000000">
                <a:alpha val="55686"/>
              </a:srgbClr>
            </a:solidFill>
          </p:spPr>
        </p:sp>
        <p:sp>
          <p:nvSpPr>
            <p:cNvPr name="TextBox 12" id="12"/>
            <p:cNvSpPr txBox="true"/>
            <p:nvPr/>
          </p:nvSpPr>
          <p:spPr>
            <a:xfrm>
              <a:off x="0" y="-28575"/>
              <a:ext cx="4816593" cy="2481029"/>
            </a:xfrm>
            <a:prstGeom prst="rect">
              <a:avLst/>
            </a:prstGeom>
          </p:spPr>
          <p:txBody>
            <a:bodyPr anchor="ctr" rtlCol="false" tIns="50800" lIns="50800" bIns="50800" rIns="50800"/>
            <a:lstStyle/>
            <a:p>
              <a:pPr algn="ctr">
                <a:lnSpc>
                  <a:spcPts val="2083"/>
                </a:lnSpc>
              </a:pPr>
            </a:p>
          </p:txBody>
        </p:sp>
      </p:grpSp>
      <p:sp>
        <p:nvSpPr>
          <p:cNvPr name="Freeform 13" id="13"/>
          <p:cNvSpPr/>
          <p:nvPr/>
        </p:nvSpPr>
        <p:spPr>
          <a:xfrm flipH="false" flipV="false" rot="0">
            <a:off x="-676658" y="2559626"/>
            <a:ext cx="19028225" cy="8002102"/>
          </a:xfrm>
          <a:custGeom>
            <a:avLst/>
            <a:gdLst/>
            <a:ahLst/>
            <a:cxnLst/>
            <a:rect r="r" b="b" t="t" l="l"/>
            <a:pathLst>
              <a:path h="8002102" w="19028225">
                <a:moveTo>
                  <a:pt x="0" y="0"/>
                </a:moveTo>
                <a:lnTo>
                  <a:pt x="19028225" y="0"/>
                </a:lnTo>
                <a:lnTo>
                  <a:pt x="19028225" y="8002102"/>
                </a:lnTo>
                <a:lnTo>
                  <a:pt x="0" y="8002102"/>
                </a:lnTo>
                <a:lnTo>
                  <a:pt x="0" y="0"/>
                </a:lnTo>
                <a:close/>
              </a:path>
            </a:pathLst>
          </a:custGeom>
          <a:blipFill>
            <a:blip r:embed="rId5"/>
            <a:stretch>
              <a:fillRect l="0" t="-7033" r="-1642" b="-219"/>
            </a:stretch>
          </a:blipFill>
          <a:ln w="142875" cap="sq">
            <a:solidFill>
              <a:srgbClr val="A2B77B"/>
            </a:solidFill>
            <a:prstDash val="solid"/>
            <a:miter/>
          </a:ln>
        </p:spPr>
      </p:sp>
      <p:sp>
        <p:nvSpPr>
          <p:cNvPr name="TextBox 14" id="14"/>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15" id="15"/>
          <p:cNvSpPr txBox="true"/>
          <p:nvPr/>
        </p:nvSpPr>
        <p:spPr>
          <a:xfrm rot="0">
            <a:off x="6602978" y="315127"/>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16" id="16"/>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17" id="17"/>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18" id="18"/>
          <p:cNvSpPr txBox="true"/>
          <p:nvPr/>
        </p:nvSpPr>
        <p:spPr>
          <a:xfrm rot="0">
            <a:off x="167840" y="1264002"/>
            <a:ext cx="18771325" cy="1086074"/>
          </a:xfrm>
          <a:prstGeom prst="rect">
            <a:avLst/>
          </a:prstGeom>
        </p:spPr>
        <p:txBody>
          <a:bodyPr anchor="t" rtlCol="false" tIns="0" lIns="0" bIns="0" rIns="0">
            <a:spAutoFit/>
          </a:bodyPr>
          <a:lstStyle/>
          <a:p>
            <a:pPr algn="ctr">
              <a:lnSpc>
                <a:spcPts val="8912"/>
              </a:lnSpc>
            </a:pPr>
            <a:r>
              <a:rPr lang="en-US" sz="6366" b="true">
                <a:solidFill>
                  <a:srgbClr val="FFFFFF"/>
                </a:solidFill>
                <a:latin typeface="Be Vietnam Ultra-Bold"/>
                <a:ea typeface="Be Vietnam Ultra-Bold"/>
                <a:cs typeface="Be Vietnam Ultra-Bold"/>
                <a:sym typeface="Be Vietnam Ultra-Bold"/>
              </a:rPr>
              <a:t>MÔ TẢ SƠ LƯỢC VỀ LUỒNG HOẠT ĐỘNG</a:t>
            </a:r>
          </a:p>
        </p:txBody>
      </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1754594"/>
            <a:ext cx="19107005" cy="3104321"/>
            <a:chOff x="0" y="0"/>
            <a:chExt cx="5032298" cy="817599"/>
          </a:xfrm>
        </p:grpSpPr>
        <p:sp>
          <p:nvSpPr>
            <p:cNvPr name="Freeform 4" id="4"/>
            <p:cNvSpPr/>
            <p:nvPr/>
          </p:nvSpPr>
          <p:spPr>
            <a:xfrm flipH="false" flipV="false" rot="0">
              <a:off x="0" y="0"/>
              <a:ext cx="5032298" cy="817599"/>
            </a:xfrm>
            <a:custGeom>
              <a:avLst/>
              <a:gdLst/>
              <a:ahLst/>
              <a:cxnLst/>
              <a:rect r="r" b="b" t="t" l="l"/>
              <a:pathLst>
                <a:path h="817599" w="5032298">
                  <a:moveTo>
                    <a:pt x="0" y="0"/>
                  </a:moveTo>
                  <a:lnTo>
                    <a:pt x="5032298" y="0"/>
                  </a:lnTo>
                  <a:lnTo>
                    <a:pt x="5032298" y="817599"/>
                  </a:lnTo>
                  <a:lnTo>
                    <a:pt x="0" y="817599"/>
                  </a:lnTo>
                  <a:close/>
                </a:path>
              </a:pathLst>
            </a:custGeom>
            <a:solidFill>
              <a:srgbClr val="394B35"/>
            </a:solidFill>
            <a:ln w="76200" cap="sq">
              <a:solidFill>
                <a:srgbClr val="CB9CD9"/>
              </a:solidFill>
              <a:prstDash val="solid"/>
              <a:miter/>
            </a:ln>
          </p:spPr>
        </p:sp>
        <p:sp>
          <p:nvSpPr>
            <p:cNvPr name="TextBox 5" id="5"/>
            <p:cNvSpPr txBox="true"/>
            <p:nvPr/>
          </p:nvSpPr>
          <p:spPr>
            <a:xfrm>
              <a:off x="0" y="-38100"/>
              <a:ext cx="5032298" cy="85569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28038" y="4860194"/>
            <a:ext cx="18068877" cy="4973426"/>
            <a:chOff x="0" y="0"/>
            <a:chExt cx="6082296" cy="1673931"/>
          </a:xfrm>
        </p:grpSpPr>
        <p:sp>
          <p:nvSpPr>
            <p:cNvPr name="Freeform 7" id="7"/>
            <p:cNvSpPr/>
            <p:nvPr/>
          </p:nvSpPr>
          <p:spPr>
            <a:xfrm flipH="false" flipV="false" rot="0">
              <a:off x="0" y="0"/>
              <a:ext cx="6082296" cy="1673931"/>
            </a:xfrm>
            <a:custGeom>
              <a:avLst/>
              <a:gdLst/>
              <a:ahLst/>
              <a:cxnLst/>
              <a:rect r="r" b="b" t="t" l="l"/>
              <a:pathLst>
                <a:path h="1673931" w="6082296">
                  <a:moveTo>
                    <a:pt x="6082296" y="8141"/>
                  </a:moveTo>
                  <a:lnTo>
                    <a:pt x="6082296" y="1665790"/>
                  </a:lnTo>
                  <a:cubicBezTo>
                    <a:pt x="6082296" y="1670286"/>
                    <a:pt x="6078651" y="1673931"/>
                    <a:pt x="6074155" y="1673931"/>
                  </a:cubicBezTo>
                  <a:lnTo>
                    <a:pt x="8141" y="1673931"/>
                  </a:lnTo>
                  <a:cubicBezTo>
                    <a:pt x="3645" y="1673931"/>
                    <a:pt x="0" y="1670286"/>
                    <a:pt x="0" y="1665790"/>
                  </a:cubicBezTo>
                  <a:lnTo>
                    <a:pt x="0" y="8141"/>
                  </a:lnTo>
                  <a:cubicBezTo>
                    <a:pt x="0" y="3645"/>
                    <a:pt x="3645" y="0"/>
                    <a:pt x="8141" y="0"/>
                  </a:cubicBezTo>
                  <a:lnTo>
                    <a:pt x="6074155" y="0"/>
                  </a:lnTo>
                  <a:cubicBezTo>
                    <a:pt x="6076314" y="0"/>
                    <a:pt x="6078385" y="858"/>
                    <a:pt x="6079911" y="2384"/>
                  </a:cubicBezTo>
                  <a:cubicBezTo>
                    <a:pt x="6081438" y="3911"/>
                    <a:pt x="6082296" y="5982"/>
                    <a:pt x="6082296" y="8141"/>
                  </a:cubicBezTo>
                  <a:close/>
                </a:path>
              </a:pathLst>
            </a:custGeom>
            <a:solidFill>
              <a:srgbClr val="394B35"/>
            </a:solidFill>
          </p:spPr>
        </p:sp>
        <p:sp>
          <p:nvSpPr>
            <p:cNvPr name="TextBox 8" id="8"/>
            <p:cNvSpPr txBox="true"/>
            <p:nvPr/>
          </p:nvSpPr>
          <p:spPr>
            <a:xfrm>
              <a:off x="0" y="-28575"/>
              <a:ext cx="6082296" cy="1702506"/>
            </a:xfrm>
            <a:prstGeom prst="rect">
              <a:avLst/>
            </a:prstGeom>
          </p:spPr>
          <p:txBody>
            <a:bodyPr anchor="ctr" rtlCol="false" tIns="50800" lIns="50800" bIns="50800" rIns="50800"/>
            <a:lstStyle/>
            <a:p>
              <a:pPr algn="ctr">
                <a:lnSpc>
                  <a:spcPts val="2083"/>
                </a:lnSpc>
              </a:pPr>
            </a:p>
          </p:txBody>
        </p:sp>
      </p:grpSp>
      <p:grpSp>
        <p:nvGrpSpPr>
          <p:cNvPr name="Group 9" id="9"/>
          <p:cNvGrpSpPr/>
          <p:nvPr/>
        </p:nvGrpSpPr>
        <p:grpSpPr>
          <a:xfrm rot="0">
            <a:off x="6028479" y="0"/>
            <a:ext cx="3921247" cy="1387827"/>
            <a:chOff x="0" y="0"/>
            <a:chExt cx="1032756" cy="365518"/>
          </a:xfrm>
        </p:grpSpPr>
        <p:sp>
          <p:nvSpPr>
            <p:cNvPr name="Freeform 10" id="10"/>
            <p:cNvSpPr/>
            <p:nvPr/>
          </p:nvSpPr>
          <p:spPr>
            <a:xfrm flipH="false" flipV="false" rot="0">
              <a:off x="0" y="0"/>
              <a:ext cx="1032756" cy="365518"/>
            </a:xfrm>
            <a:custGeom>
              <a:avLst/>
              <a:gdLst/>
              <a:ahLst/>
              <a:cxnLst/>
              <a:rect r="r" b="b" t="t" l="l"/>
              <a:pathLst>
                <a:path h="365518" w="1032756">
                  <a:moveTo>
                    <a:pt x="0" y="0"/>
                  </a:moveTo>
                  <a:lnTo>
                    <a:pt x="1032756" y="0"/>
                  </a:lnTo>
                  <a:lnTo>
                    <a:pt x="1032756" y="365518"/>
                  </a:lnTo>
                  <a:lnTo>
                    <a:pt x="0" y="365518"/>
                  </a:lnTo>
                  <a:close/>
                </a:path>
              </a:pathLst>
            </a:custGeom>
            <a:solidFill>
              <a:srgbClr val="A2B77B"/>
            </a:solidFill>
          </p:spPr>
        </p:sp>
        <p:sp>
          <p:nvSpPr>
            <p:cNvPr name="TextBox 11" id="11"/>
            <p:cNvSpPr txBox="true"/>
            <p:nvPr/>
          </p:nvSpPr>
          <p:spPr>
            <a:xfrm>
              <a:off x="0" y="-47625"/>
              <a:ext cx="1032756" cy="413143"/>
            </a:xfrm>
            <a:prstGeom prst="rect">
              <a:avLst/>
            </a:prstGeom>
          </p:spPr>
          <p:txBody>
            <a:bodyPr anchor="ctr" rtlCol="false" tIns="50800" lIns="50800" bIns="50800" rIns="50800"/>
            <a:lstStyle/>
            <a:p>
              <a:pPr algn="ctr">
                <a:lnSpc>
                  <a:spcPts val="3919"/>
                </a:lnSpc>
              </a:pPr>
            </a:p>
          </p:txBody>
        </p:sp>
      </p:grpSp>
      <p:sp>
        <p:nvSpPr>
          <p:cNvPr name="Freeform 12" id="12"/>
          <p:cNvSpPr/>
          <p:nvPr/>
        </p:nvSpPr>
        <p:spPr>
          <a:xfrm flipH="false" flipV="false" rot="0">
            <a:off x="335680" y="98513"/>
            <a:ext cx="1898409" cy="1083929"/>
          </a:xfrm>
          <a:custGeom>
            <a:avLst/>
            <a:gdLst/>
            <a:ahLst/>
            <a:cxnLst/>
            <a:rect r="r" b="b" t="t" l="l"/>
            <a:pathLst>
              <a:path h="1083929" w="1898409">
                <a:moveTo>
                  <a:pt x="0" y="0"/>
                </a:moveTo>
                <a:lnTo>
                  <a:pt x="1898409" y="0"/>
                </a:lnTo>
                <a:lnTo>
                  <a:pt x="1898409" y="1083930"/>
                </a:lnTo>
                <a:lnTo>
                  <a:pt x="0" y="1083930"/>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sp>
        <p:nvSpPr>
          <p:cNvPr name="Freeform 13" id="13"/>
          <p:cNvSpPr/>
          <p:nvPr/>
        </p:nvSpPr>
        <p:spPr>
          <a:xfrm flipH="false" flipV="false" rot="0">
            <a:off x="0" y="1387827"/>
            <a:ext cx="18288000" cy="2695904"/>
          </a:xfrm>
          <a:custGeom>
            <a:avLst/>
            <a:gdLst/>
            <a:ahLst/>
            <a:cxnLst/>
            <a:rect r="r" b="b" t="t" l="l"/>
            <a:pathLst>
              <a:path h="2695904" w="18288000">
                <a:moveTo>
                  <a:pt x="0" y="0"/>
                </a:moveTo>
                <a:lnTo>
                  <a:pt x="18288000" y="0"/>
                </a:lnTo>
                <a:lnTo>
                  <a:pt x="18288000" y="2695904"/>
                </a:lnTo>
                <a:lnTo>
                  <a:pt x="0" y="2695904"/>
                </a:lnTo>
                <a:lnTo>
                  <a:pt x="0" y="0"/>
                </a:lnTo>
                <a:close/>
              </a:path>
            </a:pathLst>
          </a:custGeom>
          <a:blipFill>
            <a:blip r:embed="rId5">
              <a:alphaModFix amt="18000"/>
            </a:blip>
            <a:stretch>
              <a:fillRect l="0" t="-49380" r="0" b="-274595"/>
            </a:stretch>
          </a:blipFill>
        </p:spPr>
      </p:sp>
      <p:sp>
        <p:nvSpPr>
          <p:cNvPr name="TextBox 14" id="14"/>
          <p:cNvSpPr txBox="true"/>
          <p:nvPr/>
        </p:nvSpPr>
        <p:spPr>
          <a:xfrm rot="0">
            <a:off x="9139238" y="4935537"/>
            <a:ext cx="9525" cy="396875"/>
          </a:xfrm>
          <a:prstGeom prst="rect">
            <a:avLst/>
          </a:prstGeom>
        </p:spPr>
        <p:txBody>
          <a:bodyPr anchor="t" rtlCol="false" tIns="0" lIns="0" bIns="0" rIns="0">
            <a:spAutoFit/>
          </a:bodyPr>
          <a:lstStyle/>
          <a:p>
            <a:pPr algn="ctr">
              <a:lnSpc>
                <a:spcPts val="3249"/>
              </a:lnSpc>
              <a:spcBef>
                <a:spcPct val="0"/>
              </a:spcBef>
            </a:pPr>
          </a:p>
        </p:txBody>
      </p:sp>
      <p:sp>
        <p:nvSpPr>
          <p:cNvPr name="TextBox 15" id="15"/>
          <p:cNvSpPr txBox="true"/>
          <p:nvPr/>
        </p:nvSpPr>
        <p:spPr>
          <a:xfrm rot="0">
            <a:off x="628038" y="5012594"/>
            <a:ext cx="9452173" cy="4564741"/>
          </a:xfrm>
          <a:prstGeom prst="rect">
            <a:avLst/>
          </a:prstGeom>
        </p:spPr>
        <p:txBody>
          <a:bodyPr anchor="t" rtlCol="false" tIns="0" lIns="0" bIns="0" rIns="0">
            <a:spAutoFit/>
          </a:bodyPr>
          <a:lstStyle/>
          <a:p>
            <a:pPr algn="l">
              <a:lnSpc>
                <a:spcPts val="2693"/>
              </a:lnSpc>
              <a:spcBef>
                <a:spcPct val="0"/>
              </a:spcBef>
            </a:pPr>
          </a:p>
          <a:p>
            <a:pPr algn="l" marL="518158" indent="-259079" lvl="1">
              <a:lnSpc>
                <a:spcPts val="3119"/>
              </a:lnSpc>
              <a:spcBef>
                <a:spcPct val="0"/>
              </a:spcBef>
              <a:buFont typeface="Arial"/>
              <a:buChar char="•"/>
            </a:pPr>
            <a:r>
              <a:rPr lang="en-US" sz="2399" spc="-47">
                <a:solidFill>
                  <a:srgbClr val="FFFFFF"/>
                </a:solidFill>
                <a:latin typeface="Be Vietnam"/>
                <a:ea typeface="Be Vietnam"/>
                <a:cs typeface="Be Vietnam"/>
                <a:sym typeface="Be Vietnam"/>
              </a:rPr>
              <a:t>Chip: ESP32-WROOM-32</a:t>
            </a:r>
          </a:p>
          <a:p>
            <a:pPr algn="l" marL="518158" indent="-259079" lvl="1">
              <a:lnSpc>
                <a:spcPts val="3119"/>
              </a:lnSpc>
              <a:spcBef>
                <a:spcPct val="0"/>
              </a:spcBef>
              <a:buFont typeface="Arial"/>
              <a:buChar char="•"/>
            </a:pPr>
            <a:r>
              <a:rPr lang="en-US" sz="2399" spc="-47">
                <a:solidFill>
                  <a:srgbClr val="FFFFFF"/>
                </a:solidFill>
                <a:latin typeface="Be Vietnam"/>
                <a:ea typeface="Be Vietnam"/>
                <a:cs typeface="Be Vietnam"/>
                <a:sym typeface="Be Vietnam"/>
              </a:rPr>
              <a:t>CPU: Lõi kép (Dual-core) Tensilica LX6, tốc độ lên đến 240 MHz.</a:t>
            </a:r>
          </a:p>
          <a:p>
            <a:pPr algn="l" marL="518158" indent="-259079" lvl="1">
              <a:lnSpc>
                <a:spcPts val="3119"/>
              </a:lnSpc>
              <a:spcBef>
                <a:spcPct val="0"/>
              </a:spcBef>
              <a:buFont typeface="Arial"/>
              <a:buChar char="•"/>
            </a:pPr>
            <a:r>
              <a:rPr lang="en-US" sz="2399" spc="-47">
                <a:solidFill>
                  <a:srgbClr val="FFFFFF"/>
                </a:solidFill>
                <a:latin typeface="Be Vietnam"/>
                <a:ea typeface="Be Vietnam"/>
                <a:cs typeface="Be Vietnam"/>
                <a:sym typeface="Be Vietnam"/>
              </a:rPr>
              <a:t>Kết nối không dây: Tích hợp Wi-Fi (802.11 b/g/n) và Bluetooth (v4.2 BR/EDR &amp; BLE).</a:t>
            </a:r>
          </a:p>
          <a:p>
            <a:pPr algn="l" marL="518158" indent="-259079" lvl="1">
              <a:lnSpc>
                <a:spcPts val="3119"/>
              </a:lnSpc>
              <a:spcBef>
                <a:spcPct val="0"/>
              </a:spcBef>
              <a:buFont typeface="Arial"/>
              <a:buChar char="•"/>
            </a:pPr>
            <a:r>
              <a:rPr lang="en-US" sz="2399" spc="-47">
                <a:solidFill>
                  <a:srgbClr val="FFFFFF"/>
                </a:solidFill>
                <a:latin typeface="Be Vietnam"/>
                <a:ea typeface="Be Vietnam"/>
                <a:cs typeface="Be Vietnam"/>
                <a:sym typeface="Be Vietnam"/>
              </a:rPr>
              <a:t>Bộ nhớ flash: 4MB</a:t>
            </a:r>
          </a:p>
          <a:p>
            <a:pPr algn="l" marL="518158" indent="-259079" lvl="1">
              <a:lnSpc>
                <a:spcPts val="3119"/>
              </a:lnSpc>
              <a:spcBef>
                <a:spcPct val="0"/>
              </a:spcBef>
              <a:buFont typeface="Arial"/>
              <a:buChar char="•"/>
            </a:pPr>
            <a:r>
              <a:rPr lang="en-US" sz="2399" spc="-47">
                <a:solidFill>
                  <a:srgbClr val="FFFFFF"/>
                </a:solidFill>
                <a:latin typeface="Be Vietnam"/>
                <a:ea typeface="Be Vietnam"/>
                <a:cs typeface="Be Vietnam"/>
                <a:sym typeface="Be Vietnam"/>
              </a:rPr>
              <a:t>Bộ nhớ RAM(SRAM): 520kB</a:t>
            </a:r>
          </a:p>
          <a:p>
            <a:pPr algn="l" marL="518158" indent="-259079" lvl="1">
              <a:lnSpc>
                <a:spcPts val="3119"/>
              </a:lnSpc>
              <a:spcBef>
                <a:spcPct val="0"/>
              </a:spcBef>
              <a:buFont typeface="Arial"/>
              <a:buChar char="•"/>
            </a:pPr>
            <a:r>
              <a:rPr lang="en-US" sz="2399" spc="-47">
                <a:solidFill>
                  <a:srgbClr val="FFFFFF"/>
                </a:solidFill>
                <a:latin typeface="Be Vietnam"/>
                <a:ea typeface="Be Vietnam"/>
                <a:cs typeface="Be Vietnam"/>
                <a:sym typeface="Be Vietnam"/>
              </a:rPr>
              <a:t>Điện áp Logic: 3.3v</a:t>
            </a:r>
          </a:p>
          <a:p>
            <a:pPr algn="l" marL="518158" indent="-259079" lvl="1">
              <a:lnSpc>
                <a:spcPts val="3119"/>
              </a:lnSpc>
              <a:spcBef>
                <a:spcPct val="0"/>
              </a:spcBef>
              <a:buFont typeface="Arial"/>
              <a:buChar char="•"/>
            </a:pPr>
            <a:r>
              <a:rPr lang="en-US" sz="2399" spc="-47">
                <a:solidFill>
                  <a:srgbClr val="FFFFFF"/>
                </a:solidFill>
                <a:latin typeface="Be Vietnam"/>
                <a:ea typeface="Be Vietnam"/>
                <a:cs typeface="Be Vietnam"/>
                <a:sym typeface="Be Vietnam"/>
              </a:rPr>
              <a:t>Cổng nạp code: Micro/USB</a:t>
            </a:r>
          </a:p>
          <a:p>
            <a:pPr algn="l" marL="518158" indent="-259079" lvl="1">
              <a:lnSpc>
                <a:spcPts val="3119"/>
              </a:lnSpc>
              <a:spcBef>
                <a:spcPct val="0"/>
              </a:spcBef>
              <a:buFont typeface="Arial"/>
              <a:buChar char="•"/>
            </a:pPr>
            <a:r>
              <a:rPr lang="en-US" sz="2399" spc="-47">
                <a:solidFill>
                  <a:srgbClr val="FFFFFF"/>
                </a:solidFill>
                <a:latin typeface="Be Vietnam"/>
                <a:ea typeface="Be Vietnam"/>
                <a:cs typeface="Be Vietnam"/>
                <a:sym typeface="Be Vietnam"/>
              </a:rPr>
              <a:t>Gồm nhiều các cổng nguồn, Digital I/O, Analog như :  VIN, 3V3, GND, D4, D34,....</a:t>
            </a:r>
          </a:p>
          <a:p>
            <a:pPr algn="l">
              <a:lnSpc>
                <a:spcPts val="2693"/>
              </a:lnSpc>
              <a:spcBef>
                <a:spcPct val="0"/>
              </a:spcBef>
            </a:pPr>
          </a:p>
        </p:txBody>
      </p:sp>
      <p:grpSp>
        <p:nvGrpSpPr>
          <p:cNvPr name="Group 16" id="16"/>
          <p:cNvGrpSpPr/>
          <p:nvPr/>
        </p:nvGrpSpPr>
        <p:grpSpPr>
          <a:xfrm rot="0">
            <a:off x="601298" y="4186214"/>
            <a:ext cx="854804" cy="854804"/>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 id="18"/>
            <p:cNvSpPr txBox="true"/>
            <p:nvPr/>
          </p:nvSpPr>
          <p:spPr>
            <a:xfrm>
              <a:off x="76200" y="19050"/>
              <a:ext cx="660400" cy="717550"/>
            </a:xfrm>
            <a:prstGeom prst="rect">
              <a:avLst/>
            </a:prstGeom>
          </p:spPr>
          <p:txBody>
            <a:bodyPr anchor="ctr" rtlCol="false" tIns="50800" lIns="50800" bIns="50800" rIns="50800"/>
            <a:lstStyle/>
            <a:p>
              <a:pPr algn="ctr">
                <a:lnSpc>
                  <a:spcPts val="4043"/>
                </a:lnSpc>
              </a:pPr>
              <a:r>
                <a:rPr lang="en-US" b="true" sz="2888">
                  <a:solidFill>
                    <a:srgbClr val="FFFFFF"/>
                  </a:solidFill>
                  <a:latin typeface="Be Vietnam Ultra-Bold"/>
                  <a:ea typeface="Be Vietnam Ultra-Bold"/>
                  <a:cs typeface="Be Vietnam Ultra-Bold"/>
                  <a:sym typeface="Be Vietnam Ultra-Bold"/>
                </a:rPr>
                <a:t>1.</a:t>
              </a:r>
            </a:p>
          </p:txBody>
        </p:sp>
      </p:grpSp>
      <p:sp>
        <p:nvSpPr>
          <p:cNvPr name="Freeform 19" id="19"/>
          <p:cNvSpPr/>
          <p:nvPr/>
        </p:nvSpPr>
        <p:spPr>
          <a:xfrm flipH="false" flipV="false" rot="0">
            <a:off x="10381423" y="4186214"/>
            <a:ext cx="7906577" cy="5671652"/>
          </a:xfrm>
          <a:custGeom>
            <a:avLst/>
            <a:gdLst/>
            <a:ahLst/>
            <a:cxnLst/>
            <a:rect r="r" b="b" t="t" l="l"/>
            <a:pathLst>
              <a:path h="5671652" w="7906577">
                <a:moveTo>
                  <a:pt x="0" y="0"/>
                </a:moveTo>
                <a:lnTo>
                  <a:pt x="7906577" y="0"/>
                </a:lnTo>
                <a:lnTo>
                  <a:pt x="7906577" y="5671651"/>
                </a:lnTo>
                <a:lnTo>
                  <a:pt x="0" y="5671651"/>
                </a:lnTo>
                <a:lnTo>
                  <a:pt x="0" y="0"/>
                </a:lnTo>
                <a:close/>
              </a:path>
            </a:pathLst>
          </a:custGeom>
          <a:blipFill>
            <a:blip r:embed="rId6"/>
            <a:stretch>
              <a:fillRect l="0" t="0" r="0" b="0"/>
            </a:stretch>
          </a:blipFill>
        </p:spPr>
      </p:sp>
      <p:sp>
        <p:nvSpPr>
          <p:cNvPr name="TextBox 20" id="20"/>
          <p:cNvSpPr txBox="true"/>
          <p:nvPr/>
        </p:nvSpPr>
        <p:spPr>
          <a:xfrm rot="0">
            <a:off x="3640601" y="315127"/>
            <a:ext cx="1491059"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Giới thiệu</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chung</a:t>
            </a:r>
          </a:p>
        </p:txBody>
      </p:sp>
      <p:sp>
        <p:nvSpPr>
          <p:cNvPr name="TextBox 21" id="21"/>
          <p:cNvSpPr txBox="true"/>
          <p:nvPr/>
        </p:nvSpPr>
        <p:spPr>
          <a:xfrm rot="0">
            <a:off x="6315729" y="281164"/>
            <a:ext cx="3346748" cy="806450"/>
          </a:xfrm>
          <a:prstGeom prst="rect">
            <a:avLst/>
          </a:prstGeom>
        </p:spPr>
        <p:txBody>
          <a:bodyPr anchor="t" rtlCol="false" tIns="0" lIns="0" bIns="0" rIns="0">
            <a:spAutoFit/>
          </a:bodyPr>
          <a:lstStyle/>
          <a:p>
            <a:pPr algn="ctr">
              <a:lnSpc>
                <a:spcPts val="3249"/>
              </a:lnSpc>
            </a:pPr>
            <a:r>
              <a:rPr lang="en-US" b="true" sz="2499" spc="-49">
                <a:solidFill>
                  <a:srgbClr val="000000"/>
                </a:solidFill>
                <a:latin typeface="Montserrat 2 Medium"/>
                <a:ea typeface="Montserrat 2 Medium"/>
                <a:cs typeface="Montserrat 2 Medium"/>
                <a:sym typeface="Montserrat 2 Medium"/>
              </a:rPr>
              <a:t>Phân tích yêu cầu</a:t>
            </a:r>
          </a:p>
          <a:p>
            <a:pPr algn="ctr">
              <a:lnSpc>
                <a:spcPts val="3249"/>
              </a:lnSpc>
              <a:spcBef>
                <a:spcPct val="0"/>
              </a:spcBef>
            </a:pPr>
            <a:r>
              <a:rPr lang="en-US" b="true" sz="2499" spc="-49">
                <a:solidFill>
                  <a:srgbClr val="000000"/>
                </a:solidFill>
                <a:latin typeface="Montserrat 2 Medium"/>
                <a:ea typeface="Montserrat 2 Medium"/>
                <a:cs typeface="Montserrat 2 Medium"/>
                <a:sym typeface="Montserrat 2 Medium"/>
              </a:rPr>
              <a:t>&amp; công nghệ sử dụng</a:t>
            </a:r>
          </a:p>
        </p:txBody>
      </p:sp>
      <p:sp>
        <p:nvSpPr>
          <p:cNvPr name="TextBox 22" id="22"/>
          <p:cNvSpPr txBox="true"/>
          <p:nvPr/>
        </p:nvSpPr>
        <p:spPr>
          <a:xfrm rot="0">
            <a:off x="10566882" y="315127"/>
            <a:ext cx="3040757"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Thiết kế &amp; xây dựng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hệ thống</a:t>
            </a:r>
          </a:p>
        </p:txBody>
      </p:sp>
      <p:sp>
        <p:nvSpPr>
          <p:cNvPr name="TextBox 23" id="23"/>
          <p:cNvSpPr txBox="true"/>
          <p:nvPr/>
        </p:nvSpPr>
        <p:spPr>
          <a:xfrm rot="0">
            <a:off x="14541089" y="315127"/>
            <a:ext cx="2693491" cy="806450"/>
          </a:xfrm>
          <a:prstGeom prst="rect">
            <a:avLst/>
          </a:prstGeom>
        </p:spPr>
        <p:txBody>
          <a:bodyPr anchor="t" rtlCol="false" tIns="0" lIns="0" bIns="0" rIns="0">
            <a:spAutoFit/>
          </a:bodyPr>
          <a:lstStyle/>
          <a:p>
            <a:pPr algn="ctr">
              <a:lnSpc>
                <a:spcPts val="3249"/>
              </a:lnSpc>
            </a:pPr>
            <a:r>
              <a:rPr lang="en-US" b="true" sz="2499" spc="-49">
                <a:solidFill>
                  <a:srgbClr val="FFFFFF"/>
                </a:solidFill>
                <a:latin typeface="Montserrat 2 Medium"/>
                <a:ea typeface="Montserrat 2 Medium"/>
                <a:cs typeface="Montserrat 2 Medium"/>
                <a:sym typeface="Montserrat 2 Medium"/>
              </a:rPr>
              <a:t>Kết luận &amp; hướng</a:t>
            </a:r>
          </a:p>
          <a:p>
            <a:pPr algn="ctr">
              <a:lnSpc>
                <a:spcPts val="3249"/>
              </a:lnSpc>
              <a:spcBef>
                <a:spcPct val="0"/>
              </a:spcBef>
            </a:pPr>
            <a:r>
              <a:rPr lang="en-US" b="true" sz="2499" spc="-49">
                <a:solidFill>
                  <a:srgbClr val="FFFFFF"/>
                </a:solidFill>
                <a:latin typeface="Montserrat 2 Medium"/>
                <a:ea typeface="Montserrat 2 Medium"/>
                <a:cs typeface="Montserrat 2 Medium"/>
                <a:sym typeface="Montserrat 2 Medium"/>
              </a:rPr>
              <a:t>phát triển</a:t>
            </a:r>
          </a:p>
        </p:txBody>
      </p:sp>
      <p:sp>
        <p:nvSpPr>
          <p:cNvPr name="TextBox 24" id="24"/>
          <p:cNvSpPr txBox="true"/>
          <p:nvPr/>
        </p:nvSpPr>
        <p:spPr>
          <a:xfrm rot="0">
            <a:off x="335680" y="2021096"/>
            <a:ext cx="17436964" cy="1296016"/>
          </a:xfrm>
          <a:prstGeom prst="rect">
            <a:avLst/>
          </a:prstGeom>
        </p:spPr>
        <p:txBody>
          <a:bodyPr anchor="t" rtlCol="false" tIns="0" lIns="0" bIns="0" rIns="0">
            <a:spAutoFit/>
          </a:bodyPr>
          <a:lstStyle/>
          <a:p>
            <a:pPr algn="ctr">
              <a:lnSpc>
                <a:spcPts val="10681"/>
              </a:lnSpc>
            </a:pPr>
            <a:r>
              <a:rPr lang="en-US" b="true" sz="7629">
                <a:solidFill>
                  <a:srgbClr val="394B35"/>
                </a:solidFill>
                <a:latin typeface="Be Vietnam Ultra-Bold"/>
                <a:ea typeface="Be Vietnam Ultra-Bold"/>
                <a:cs typeface="Be Vietnam Ultra-Bold"/>
                <a:sym typeface="Be Vietnam Ultra-Bold"/>
              </a:rPr>
              <a:t>CÔNG NGHỆ SỬ DỤNG - PHẦN CỨNG</a:t>
            </a:r>
          </a:p>
        </p:txBody>
      </p:sp>
      <p:sp>
        <p:nvSpPr>
          <p:cNvPr name="TextBox 25" id="25"/>
          <p:cNvSpPr txBox="true"/>
          <p:nvPr/>
        </p:nvSpPr>
        <p:spPr>
          <a:xfrm rot="0">
            <a:off x="859134" y="4376562"/>
            <a:ext cx="6420245" cy="445531"/>
          </a:xfrm>
          <a:prstGeom prst="rect">
            <a:avLst/>
          </a:prstGeom>
        </p:spPr>
        <p:txBody>
          <a:bodyPr anchor="t" rtlCol="false" tIns="0" lIns="0" bIns="0" rIns="0">
            <a:spAutoFit/>
          </a:bodyPr>
          <a:lstStyle/>
          <a:p>
            <a:pPr algn="ctr">
              <a:lnSpc>
                <a:spcPts val="3586"/>
              </a:lnSpc>
              <a:spcBef>
                <a:spcPct val="0"/>
              </a:spcBef>
            </a:pPr>
            <a:r>
              <a:rPr lang="en-US" b="true" sz="2758" spc="-55">
                <a:solidFill>
                  <a:srgbClr val="394B35"/>
                </a:solidFill>
                <a:latin typeface="Montserrat 2 Medium"/>
                <a:ea typeface="Montserrat 2 Medium"/>
                <a:cs typeface="Montserrat 2 Medium"/>
                <a:sym typeface="Montserrat 2 Medium"/>
              </a:rPr>
              <a:t> Vi xử lý trung tâm – ESP32</a:t>
            </a: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DAG4UITq2xo</dc:identifier>
  <dcterms:modified xsi:type="dcterms:W3CDTF">2011-08-01T06:04:30Z</dcterms:modified>
  <cp:revision>1</cp:revision>
  <dc:title>Bản sao của HỆ THỐNG IOT</dc:title>
</cp:coreProperties>
</file>

<file path=docProps/thumbnail.jpeg>
</file>